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audio2.wav" ContentType="audio/wav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489" r:id="rId2"/>
    <p:sldId id="484" r:id="rId3"/>
    <p:sldId id="471" r:id="rId4"/>
    <p:sldId id="487" r:id="rId5"/>
    <p:sldId id="488" r:id="rId6"/>
    <p:sldId id="478" r:id="rId7"/>
    <p:sldId id="480" r:id="rId8"/>
    <p:sldId id="461" r:id="rId9"/>
    <p:sldId id="350" r:id="rId10"/>
    <p:sldId id="451" r:id="rId11"/>
    <p:sldId id="442" r:id="rId12"/>
    <p:sldId id="486" r:id="rId13"/>
    <p:sldId id="384" r:id="rId14"/>
    <p:sldId id="351" r:id="rId15"/>
    <p:sldId id="417" r:id="rId16"/>
    <p:sldId id="379" r:id="rId17"/>
    <p:sldId id="516" r:id="rId18"/>
    <p:sldId id="462" r:id="rId19"/>
    <p:sldId id="446" r:id="rId20"/>
    <p:sldId id="448" r:id="rId21"/>
    <p:sldId id="449" r:id="rId22"/>
    <p:sldId id="450" r:id="rId23"/>
    <p:sldId id="306" r:id="rId24"/>
    <p:sldId id="453" r:id="rId25"/>
    <p:sldId id="454" r:id="rId26"/>
    <p:sldId id="437" r:id="rId27"/>
    <p:sldId id="318" r:id="rId28"/>
    <p:sldId id="319" r:id="rId29"/>
    <p:sldId id="321" r:id="rId30"/>
    <p:sldId id="322" r:id="rId31"/>
    <p:sldId id="323" r:id="rId32"/>
    <p:sldId id="452" r:id="rId33"/>
    <p:sldId id="455" r:id="rId34"/>
    <p:sldId id="456" r:id="rId35"/>
    <p:sldId id="459" r:id="rId36"/>
    <p:sldId id="460" r:id="rId37"/>
    <p:sldId id="372" r:id="rId38"/>
    <p:sldId id="485" r:id="rId39"/>
    <p:sldId id="469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90" r:id="rId49"/>
    <p:sldId id="491" r:id="rId50"/>
    <p:sldId id="492" r:id="rId51"/>
    <p:sldId id="494" r:id="rId52"/>
    <p:sldId id="495" r:id="rId53"/>
    <p:sldId id="493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7" r:id="rId64"/>
    <p:sldId id="508" r:id="rId65"/>
    <p:sldId id="506" r:id="rId66"/>
    <p:sldId id="509" r:id="rId67"/>
    <p:sldId id="511" r:id="rId68"/>
    <p:sldId id="512" r:id="rId69"/>
    <p:sldId id="513" r:id="rId70"/>
    <p:sldId id="514" r:id="rId71"/>
    <p:sldId id="515" r:id="rId72"/>
    <p:sldId id="418" r:id="rId73"/>
    <p:sldId id="393" r:id="rId74"/>
    <p:sldId id="394" r:id="rId75"/>
    <p:sldId id="395" r:id="rId76"/>
    <p:sldId id="373" r:id="rId77"/>
    <p:sldId id="374" r:id="rId78"/>
    <p:sldId id="375" r:id="rId79"/>
    <p:sldId id="368" r:id="rId80"/>
    <p:sldId id="369" r:id="rId81"/>
    <p:sldId id="378" r:id="rId82"/>
    <p:sldId id="398" r:id="rId83"/>
    <p:sldId id="399" r:id="rId84"/>
    <p:sldId id="400" r:id="rId85"/>
    <p:sldId id="401" r:id="rId86"/>
    <p:sldId id="396" r:id="rId87"/>
    <p:sldId id="387" r:id="rId88"/>
    <p:sldId id="402" r:id="rId89"/>
    <p:sldId id="388" r:id="rId90"/>
    <p:sldId id="389" r:id="rId91"/>
    <p:sldId id="390" r:id="rId92"/>
    <p:sldId id="391" r:id="rId93"/>
    <p:sldId id="392" r:id="rId94"/>
    <p:sldId id="463" r:id="rId95"/>
    <p:sldId id="464" r:id="rId96"/>
    <p:sldId id="465" r:id="rId97"/>
    <p:sldId id="466" r:id="rId98"/>
    <p:sldId id="439" r:id="rId99"/>
    <p:sldId id="440" r:id="rId100"/>
    <p:sldId id="483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F9DCDB"/>
    <a:srgbClr val="FFF1D9"/>
    <a:srgbClr val="FFFF99"/>
    <a:srgbClr val="FFFCF7"/>
    <a:srgbClr val="C9E7A7"/>
    <a:srgbClr val="EBFFFA"/>
    <a:srgbClr val="FF0000"/>
    <a:srgbClr val="F1ABA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 autoAdjust="0"/>
    <p:restoredTop sz="87826" autoAdjust="0"/>
  </p:normalViewPr>
  <p:slideViewPr>
    <p:cSldViewPr snapToGrid="0">
      <p:cViewPr varScale="1">
        <p:scale>
          <a:sx n="87" d="100"/>
          <a:sy n="87" d="100"/>
        </p:scale>
        <p:origin x="1474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14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9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15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2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16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Wadler</a:t>
            </a:r>
            <a:r>
              <a:rPr lang="en-US" dirty="0"/>
              <a:t>. He invented the “Haskell” language.</a:t>
            </a:r>
          </a:p>
        </p:txBody>
      </p:sp>
    </p:spTree>
    <p:extLst>
      <p:ext uri="{BB962C8B-B14F-4D97-AF65-F5344CB8AC3E}">
        <p14:creationId xmlns:p14="http://schemas.microsoft.com/office/powerpoint/2010/main" val="128213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17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understand how</a:t>
            </a:r>
            <a:r>
              <a:rPr lang="en-US" baseline="0" dirty="0"/>
              <a:t> to track when destructors are called in class composition examples. This could appear on the midterm!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07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23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6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24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3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34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26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27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3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28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18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29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5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30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7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7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33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70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34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5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35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6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36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4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37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39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73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1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74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82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75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8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76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01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77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6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78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72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79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34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80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1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81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82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55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83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1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84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4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85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6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86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1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87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84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88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87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89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2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90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6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91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93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92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24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93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46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98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543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99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</a:t>
            </a:r>
            <a:r>
              <a:rPr lang="en-US" baseline="0" dirty="0"/>
              <a:t> Quadratic</a:t>
            </a:r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  public:</a:t>
            </a:r>
          </a:p>
          <a:p>
            <a:r>
              <a:rPr lang="en-US" baseline="0" dirty="0"/>
              <a:t>    Quadratic(int coeff1, int coeff2, int coeff3)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c1 = coeff1;</a:t>
            </a:r>
          </a:p>
          <a:p>
            <a:r>
              <a:rPr lang="en-US" baseline="0" dirty="0"/>
              <a:t>      c2 = coeff2;</a:t>
            </a:r>
          </a:p>
          <a:p>
            <a:r>
              <a:rPr lang="en-US" baseline="0" dirty="0"/>
              <a:t>      c3 = coeff3;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double evaluate(double x)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return c1*(x*x) + c2*x + c3;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~Quadratic()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</a:t>
            </a:r>
            <a:r>
              <a:rPr lang="en-US" baseline="0" dirty="0" err="1"/>
              <a:t>cout</a:t>
            </a:r>
            <a:r>
              <a:rPr lang="en-US" baseline="0" dirty="0"/>
              <a:t> &lt;&lt; “goodbye” &lt;&lt; </a:t>
            </a:r>
            <a:r>
              <a:rPr lang="en-US" baseline="0" dirty="0" err="1"/>
              <a:t>endl</a:t>
            </a:r>
            <a:r>
              <a:rPr lang="en-US" baseline="0" dirty="0"/>
              <a:t>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private: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int</a:t>
            </a:r>
            <a:r>
              <a:rPr lang="en-US" baseline="0" dirty="0"/>
              <a:t> c1, c2, c3;</a:t>
            </a:r>
          </a:p>
          <a:p>
            <a:r>
              <a:rPr lang="en-US" baseline="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529057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100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</a:t>
            </a:r>
            <a:r>
              <a:rPr lang="en-US" baseline="0" dirty="0"/>
              <a:t> </a:t>
            </a:r>
            <a:r>
              <a:rPr lang="en-US" baseline="0" dirty="0" err="1"/>
              <a:t>MathNerd</a:t>
            </a:r>
            <a:endParaRPr lang="en-US" baseline="0" dirty="0"/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  public: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MathNerd</a:t>
            </a:r>
            <a:r>
              <a:rPr lang="en-US" baseline="0" dirty="0"/>
              <a:t>(</a:t>
            </a:r>
            <a:r>
              <a:rPr lang="en-US" baseline="0" dirty="0" err="1"/>
              <a:t>int</a:t>
            </a:r>
            <a:r>
              <a:rPr lang="en-US" baseline="0" dirty="0"/>
              <a:t> c1, </a:t>
            </a:r>
            <a:r>
              <a:rPr lang="en-US" baseline="0" dirty="0" err="1"/>
              <a:t>int</a:t>
            </a:r>
            <a:r>
              <a:rPr lang="en-US" baseline="0" dirty="0"/>
              <a:t> c2, </a:t>
            </a:r>
            <a:r>
              <a:rPr lang="en-US" baseline="0" dirty="0" err="1"/>
              <a:t>int</a:t>
            </a:r>
            <a:r>
              <a:rPr lang="en-US" baseline="0" dirty="0"/>
              <a:t> c3=0)</a:t>
            </a:r>
          </a:p>
          <a:p>
            <a:r>
              <a:rPr lang="en-US" baseline="0" dirty="0"/>
              <a:t>    : QE(c1, c2, c3)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~</a:t>
            </a:r>
            <a:r>
              <a:rPr lang="en-US" baseline="0" dirty="0" err="1"/>
              <a:t>MathNerd</a:t>
            </a:r>
            <a:r>
              <a:rPr lang="en-US" baseline="0" dirty="0"/>
              <a:t>()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  double </a:t>
            </a:r>
            <a:r>
              <a:rPr lang="en-US" baseline="0" dirty="0" err="1"/>
              <a:t>getMyValue</a:t>
            </a:r>
            <a:r>
              <a:rPr lang="en-US" baseline="0" dirty="0"/>
              <a:t>(double x)</a:t>
            </a:r>
          </a:p>
          <a:p>
            <a:r>
              <a:rPr lang="en-US" baseline="0" dirty="0"/>
              <a:t>    {</a:t>
            </a:r>
          </a:p>
          <a:p>
            <a:r>
              <a:rPr lang="en-US" baseline="0" dirty="0"/>
              <a:t>      return </a:t>
            </a:r>
            <a:r>
              <a:rPr lang="en-US" baseline="0" dirty="0" err="1"/>
              <a:t>QE.evaluate</a:t>
            </a:r>
            <a:r>
              <a:rPr lang="en-US" baseline="0" dirty="0"/>
              <a:t>(x);</a:t>
            </a:r>
          </a:p>
          <a:p>
            <a:r>
              <a:rPr lang="en-US" baseline="0" dirty="0"/>
              <a:t>    }</a:t>
            </a:r>
          </a:p>
          <a:p>
            <a:endParaRPr lang="en-US" baseline="0" dirty="0"/>
          </a:p>
          <a:p>
            <a:r>
              <a:rPr lang="en-US" baseline="0" dirty="0"/>
              <a:t>  private:</a:t>
            </a:r>
          </a:p>
          <a:p>
            <a:r>
              <a:rPr lang="en-US" baseline="0" dirty="0"/>
              <a:t>    Quadratic </a:t>
            </a:r>
            <a:r>
              <a:rPr lang="en-US" baseline="0"/>
              <a:t>QE;</a:t>
            </a:r>
            <a:endParaRPr lang="en-US" baseline="0" dirty="0"/>
          </a:p>
          <a:p>
            <a:r>
              <a:rPr lang="en-US" baseline="0" dirty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9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7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two tests </a:t>
            </a:r>
            <a:r>
              <a:rPr lang="en-US" dirty="0" err="1"/>
              <a:t>i</a:t>
            </a:r>
            <a:r>
              <a:rPr lang="en-US" dirty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/>
              <a:t>Both games are classic *platform games* and both share the same fundamental rules:</a:t>
            </a:r>
          </a:p>
          <a:p>
            <a:endParaRPr lang="en-US" dirty="0"/>
          </a:p>
          <a:p>
            <a:r>
              <a:rPr lang="en-US" dirty="0"/>
              <a:t>- there is a player</a:t>
            </a:r>
          </a:p>
          <a:p>
            <a:r>
              <a:rPr lang="en-US" dirty="0"/>
              <a:t>- there is a </a:t>
            </a:r>
            <a:r>
              <a:rPr lang="en-US" dirty="0" err="1"/>
              <a:t>powerup</a:t>
            </a:r>
            <a:r>
              <a:rPr lang="en-US" dirty="0"/>
              <a:t> that can change the look of the player and/or give to him/her more power!</a:t>
            </a:r>
          </a:p>
          <a:p>
            <a:r>
              <a:rPr lang="en-US" dirty="0"/>
              <a:t>- there are walls, floors and ceilings. the player can move and jump over these types of obstacles but cannot walk through them</a:t>
            </a:r>
          </a:p>
          <a:p>
            <a:r>
              <a:rPr lang="en-US" dirty="0"/>
              <a:t>- there are enemies and, if the player collides with an enemy, the player dies or loses its powers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13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2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w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br>
              <a:rPr lang="en-US" sz="44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2: On-your-own Study Topics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Learning how to use the Visual C++/</a:t>
            </a:r>
            <a:r>
              <a:rPr lang="en-US" sz="2000" dirty="0" err="1"/>
              <a:t>Xcode</a:t>
            </a:r>
            <a:r>
              <a:rPr lang="en-US" sz="2000"/>
              <a:t> debuggers</a:t>
            </a:r>
            <a:endParaRPr lang="en-US" sz="2000" dirty="0"/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A few final topics you need to know to do Project #1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011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Burpy</a:t>
            </a:r>
            <a:r>
              <a:rPr lang="en-US" sz="1800" b="1" dirty="0" smtClean="0">
                <a:latin typeface="Courier New" pitchFamily="49" charset="0"/>
              </a:rPr>
              <a:t>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</a:rPr>
              <a:t>m_ate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int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if(</a:t>
            </a:r>
            <a:r>
              <a:rPr lang="en-US" sz="1800" b="1" dirty="0" err="1" smtClean="0">
                <a:latin typeface="Courier New" pitchFamily="49" charset="0"/>
              </a:rPr>
              <a:t>m_ate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Burpy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 smtClean="0">
                <a:latin typeface="Courier New" pitchFamily="49" charset="0"/>
              </a:rPr>
              <a:t>m_ate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b="1" dirty="0" smtClean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has 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44513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CF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1" name="AutoShape 17">
            <a:extLst>
              <a:ext uri="{FF2B5EF4-FFF2-40B4-BE49-F238E27FC236}">
                <a16:creationId xmlns="" xmlns:a16="http://schemas.microsoft.com/office/drawing/2014/main" id="{7A2452E1-46D9-460F-A811-A7546B84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469" y="374636"/>
            <a:ext cx="3414532" cy="181223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We reserve 100MB of disk space when we construct a new Spotify object.</a:t>
            </a:r>
          </a:p>
        </p:txBody>
      </p:sp>
      <p:sp>
        <p:nvSpPr>
          <p:cNvPr id="83" name="AutoShape 17">
            <a:extLst>
              <a:ext uri="{FF2B5EF4-FFF2-40B4-BE49-F238E27FC236}">
                <a16:creationId xmlns="" xmlns:a16="http://schemas.microsoft.com/office/drawing/2014/main" id="{C436F1A2-554B-4F77-8AA8-354B981E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497175"/>
            <a:ext cx="3163401" cy="1332104"/>
          </a:xfrm>
          <a:prstGeom prst="wedgeRoundRectCallout">
            <a:avLst>
              <a:gd name="adj1" fmla="val -110095"/>
              <a:gd name="adj2" fmla="val 22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But nothing in our class ever frees this disk space!</a:t>
            </a:r>
          </a:p>
        </p:txBody>
      </p:sp>
      <p:sp>
        <p:nvSpPr>
          <p:cNvPr id="84" name="AutoShape 17">
            <a:extLst>
              <a:ext uri="{FF2B5EF4-FFF2-40B4-BE49-F238E27FC236}">
                <a16:creationId xmlns="" xmlns:a16="http://schemas.microsoft.com/office/drawing/2014/main" id="{1A79B2F8-9CF1-4241-B681-D17216FCB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015"/>
            <a:ext cx="3606609" cy="1332104"/>
          </a:xfrm>
          <a:prstGeom prst="wedgeRoundRectCallout">
            <a:avLst>
              <a:gd name="adj1" fmla="val 64706"/>
              <a:gd name="adj2" fmla="val 42965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300" dirty="0">
                <a:solidFill>
                  <a:schemeClr val="tx2"/>
                </a:solidFill>
              </a:rPr>
              <a:t>So every time we create a new object, we waste </a:t>
            </a:r>
            <a:r>
              <a:rPr lang="en-US" sz="2300" dirty="0">
                <a:solidFill>
                  <a:srgbClr val="FF0000"/>
                </a:solidFill>
              </a:rPr>
              <a:t>another</a:t>
            </a:r>
            <a:r>
              <a:rPr lang="en-US" sz="2300" dirty="0">
                <a:solidFill>
                  <a:schemeClr val="tx2"/>
                </a:solidFill>
              </a:rPr>
              <a:t> 100MB!</a:t>
            </a:r>
          </a:p>
        </p:txBody>
      </p:sp>
      <p:sp>
        <p:nvSpPr>
          <p:cNvPr id="85" name="Line 38">
            <a:extLst>
              <a:ext uri="{FF2B5EF4-FFF2-40B4-BE49-F238E27FC236}">
                <a16:creationId xmlns=""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=""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=""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38">
            <a:extLst>
              <a:ext uri="{FF2B5EF4-FFF2-40B4-BE49-F238E27FC236}">
                <a16:creationId xmlns="" xmlns:a16="http://schemas.microsoft.com/office/drawing/2014/main" id="{5D054BB1-59ED-4587-BE9C-47F19A0A1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38">
            <a:extLst>
              <a:ext uri="{FF2B5EF4-FFF2-40B4-BE49-F238E27FC236}">
                <a16:creationId xmlns="" xmlns:a16="http://schemas.microsoft.com/office/drawing/2014/main" id="{F2114536-D904-406B-80C4-E101AA5EF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9513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7FD0935D-C3FD-4315-9C13-B176AB8EE5B3}"/>
              </a:ext>
            </a:extLst>
          </p:cNvPr>
          <p:cNvSpPr txBox="1"/>
          <p:nvPr/>
        </p:nvSpPr>
        <p:spPr>
          <a:xfrm>
            <a:off x="6108531" y="52641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+200MB</a:t>
            </a:r>
          </a:p>
        </p:txBody>
      </p:sp>
      <p:sp>
        <p:nvSpPr>
          <p:cNvPr id="91" name="Line 38">
            <a:extLst>
              <a:ext uri="{FF2B5EF4-FFF2-40B4-BE49-F238E27FC236}">
                <a16:creationId xmlns="" xmlns:a16="http://schemas.microsoft.com/office/drawing/2014/main" id="{C4B352D4-58AE-4421-9A08-F8750DD25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2265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38">
            <a:extLst>
              <a:ext uri="{FF2B5EF4-FFF2-40B4-BE49-F238E27FC236}">
                <a16:creationId xmlns="" xmlns:a16="http://schemas.microsoft.com/office/drawing/2014/main" id="{BA7CAABB-08D9-4C24-BDC5-7B1A77FD5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271" y="5141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38">
            <a:extLst>
              <a:ext uri="{FF2B5EF4-FFF2-40B4-BE49-F238E27FC236}">
                <a16:creationId xmlns="" xmlns:a16="http://schemas.microsoft.com/office/drawing/2014/main" id="{3BDAC200-C658-4E8C-9248-AD1227A98D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0336" y="56997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8783F2C1-E5E8-426A-A1B3-330DCD7A5EEF}"/>
              </a:ext>
            </a:extLst>
          </p:cNvPr>
          <p:cNvSpPr txBox="1"/>
          <p:nvPr/>
        </p:nvSpPr>
        <p:spPr>
          <a:xfrm>
            <a:off x="6087306" y="52776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+300MB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1B1353-9458-4472-8CA6-C31B0CB9D077}"/>
              </a:ext>
            </a:extLst>
          </p:cNvPr>
          <p:cNvSpPr txBox="1"/>
          <p:nvPr/>
        </p:nvSpPr>
        <p:spPr>
          <a:xfrm>
            <a:off x="10408596" y="1066800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233A703-DEC9-478D-8070-41B6DC1A5906}"/>
              </a:ext>
            </a:extLst>
          </p:cNvPr>
          <p:cNvSpPr txBox="1"/>
          <p:nvPr/>
        </p:nvSpPr>
        <p:spPr>
          <a:xfrm>
            <a:off x="10472761" y="2396247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78" grpId="0" animBg="1"/>
      <p:bldP spid="5" grpId="0"/>
      <p:bldP spid="81" grpId="0" animBg="1"/>
      <p:bldP spid="83" grpId="0" animBg="1"/>
      <p:bldP spid="84" grpId="0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3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1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5" name="Line 38">
            <a:extLst>
              <a:ext uri="{FF2B5EF4-FFF2-40B4-BE49-F238E27FC236}">
                <a16:creationId xmlns=""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=""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=""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002CF68-ACF7-418A-B89A-823643915209}"/>
              </a:ext>
            </a:extLst>
          </p:cNvPr>
          <p:cNvSpPr txBox="1"/>
          <p:nvPr/>
        </p:nvSpPr>
        <p:spPr>
          <a:xfrm>
            <a:off x="6799437" y="2201536"/>
            <a:ext cx="221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 we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fix</a:t>
            </a:r>
            <a:r>
              <a:rPr lang="en-US" dirty="0"/>
              <a:t> our code???</a:t>
            </a:r>
          </a:p>
        </p:txBody>
      </p:sp>
      <p:sp>
        <p:nvSpPr>
          <p:cNvPr id="22" name="AutoShape 17">
            <a:extLst>
              <a:ext uri="{FF2B5EF4-FFF2-40B4-BE49-F238E27FC236}">
                <a16:creationId xmlns="" xmlns:a16="http://schemas.microsoft.com/office/drawing/2014/main" id="{50FE754C-F7A3-40DD-9464-267DFB63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456" y="2901721"/>
            <a:ext cx="3163401" cy="1332104"/>
          </a:xfrm>
          <a:prstGeom prst="wedgeRoundRectCallout">
            <a:avLst>
              <a:gd name="adj1" fmla="val -79360"/>
              <a:gd name="adj2" fmla="val 19506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Let’s add a destructor, of course!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D80795F-A83E-4E89-86B6-4FA090DBE39F}"/>
              </a:ext>
            </a:extLst>
          </p:cNvPr>
          <p:cNvSpPr/>
          <p:nvPr/>
        </p:nvSpPr>
        <p:spPr>
          <a:xfrm>
            <a:off x="286210" y="3126092"/>
            <a:ext cx="672423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~</a:t>
            </a:r>
            <a:r>
              <a:rPr lang="en-US" sz="1800" dirty="0" err="1">
                <a:solidFill>
                  <a:srgbClr val="FF0000"/>
                </a:solidFill>
              </a:rPr>
              <a:t>SpotifyPlayer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   // Free the reserved space on disk.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freeReservedSpace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4" name="Line 38">
            <a:extLst>
              <a:ext uri="{FF2B5EF4-FFF2-40B4-BE49-F238E27FC236}">
                <a16:creationId xmlns="" xmlns:a16="http://schemas.microsoft.com/office/drawing/2014/main" id="{2B8AC291-5053-4985-B096-8DB15BA23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6231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8">
            <a:extLst>
              <a:ext uri="{FF2B5EF4-FFF2-40B4-BE49-F238E27FC236}">
                <a16:creationId xmlns="" xmlns:a16="http://schemas.microsoft.com/office/drawing/2014/main" id="{12E95D91-D19F-4BC1-BBFB-463A673E8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856" y="331393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8">
            <a:extLst>
              <a:ext uri="{FF2B5EF4-FFF2-40B4-BE49-F238E27FC236}">
                <a16:creationId xmlns="" xmlns:a16="http://schemas.microsoft.com/office/drawing/2014/main" id="{F7BF3902-5972-4E94-81BC-293D58B43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1411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8">
            <a:extLst>
              <a:ext uri="{FF2B5EF4-FFF2-40B4-BE49-F238E27FC236}">
                <a16:creationId xmlns="" xmlns:a16="http://schemas.microsoft.com/office/drawing/2014/main" id="{4A297BD3-0B12-4243-AF64-7B69FE29D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51395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8">
            <a:extLst>
              <a:ext uri="{FF2B5EF4-FFF2-40B4-BE49-F238E27FC236}">
                <a16:creationId xmlns="" xmlns:a16="http://schemas.microsoft.com/office/drawing/2014/main" id="{B5D5D401-AF86-44DA-8124-45312A5E6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53" y="568548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B241A12-E940-42A5-B3FC-F8803C729F5E}"/>
              </a:ext>
            </a:extLst>
          </p:cNvPr>
          <p:cNvSpPr txBox="1"/>
          <p:nvPr/>
        </p:nvSpPr>
        <p:spPr>
          <a:xfrm>
            <a:off x="6098892" y="527393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35" name="Line 38">
            <a:extLst>
              <a:ext uri="{FF2B5EF4-FFF2-40B4-BE49-F238E27FC236}">
                <a16:creationId xmlns="" xmlns:a16="http://schemas.microsoft.com/office/drawing/2014/main" id="{DDAA332C-1D72-4E29-A934-A254F2FA7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3173" y="597678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8">
            <a:extLst>
              <a:ext uri="{FF2B5EF4-FFF2-40B4-BE49-F238E27FC236}">
                <a16:creationId xmlns="" xmlns:a16="http://schemas.microsoft.com/office/drawing/2014/main" id="{C6818BD2-8143-4A16-8020-AD438030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623335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8">
            <a:extLst>
              <a:ext uri="{FF2B5EF4-FFF2-40B4-BE49-F238E27FC236}">
                <a16:creationId xmlns="" xmlns:a16="http://schemas.microsoft.com/office/drawing/2014/main" id="{E43454A1-6B8B-4096-8C45-33DE67E05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358" y="331586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="" xmlns:a16="http://schemas.microsoft.com/office/drawing/2014/main" id="{EB0D94E7-49B8-477B-B8CB-3A5C4EAD9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902" y="41431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AutoShape 17">
            <a:extLst>
              <a:ext uri="{FF2B5EF4-FFF2-40B4-BE49-F238E27FC236}">
                <a16:creationId xmlns="" xmlns:a16="http://schemas.microsoft.com/office/drawing/2014/main" id="{B9A7ED57-FE98-472A-A4E9-556C86C8A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890" y="897756"/>
            <a:ext cx="3414532" cy="133210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Now every time we construct we reserve 100MB…</a:t>
            </a:r>
          </a:p>
        </p:txBody>
      </p:sp>
      <p:sp>
        <p:nvSpPr>
          <p:cNvPr id="40" name="AutoShape 17">
            <a:extLst>
              <a:ext uri="{FF2B5EF4-FFF2-40B4-BE49-F238E27FC236}">
                <a16:creationId xmlns="" xmlns:a16="http://schemas.microsoft.com/office/drawing/2014/main" id="{270FC733-1C02-4BDC-8B5C-768297E4B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305977"/>
            <a:ext cx="3246540" cy="1523302"/>
          </a:xfrm>
          <a:prstGeom prst="wedgeRoundRectCallout">
            <a:avLst>
              <a:gd name="adj1" fmla="val -131748"/>
              <a:gd name="adj2" fmla="val 7055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And every time we destruct we free our 100MB!</a:t>
            </a:r>
          </a:p>
        </p:txBody>
      </p:sp>
    </p:spTree>
    <p:extLst>
      <p:ext uri="{BB962C8B-B14F-4D97-AF65-F5344CB8AC3E}">
        <p14:creationId xmlns:p14="http://schemas.microsoft.com/office/powerpoint/2010/main" val="18622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4.72222E-6 0.1817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 animBg="1"/>
      <p:bldP spid="78" grpId="1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16" grpId="2"/>
      <p:bldP spid="87" grpId="0" animBg="1"/>
      <p:bldP spid="87" grpId="1" animBg="1"/>
      <p:bldP spid="21" grpId="0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/>
      <p:bldP spid="34" grpId="2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236510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Dingleberry()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236510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Dingleberry()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99903" y="5310105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dirty="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0266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30BBFC8-433B-C144-BDF6-657BB874BEA1}"/>
              </a:ext>
            </a:extLst>
          </p:cNvPr>
          <p:cNvSpPr/>
          <p:nvPr/>
        </p:nvSpPr>
        <p:spPr>
          <a:xfrm>
            <a:off x="92896" y="6384441"/>
            <a:ext cx="8958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Philip </a:t>
            </a:r>
            <a:r>
              <a:rPr lang="en-US" dirty="0" err="1"/>
              <a:t>Wadler</a:t>
            </a:r>
            <a:r>
              <a:rPr lang="en-US" dirty="0"/>
              <a:t>. He invented the “Haskell”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Class Composition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4281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A36D89BF-CEC4-4969-8CE9-47DB6480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83" y="1354972"/>
            <a:ext cx="5844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or more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member variables</a:t>
            </a:r>
            <a:r>
              <a:rPr lang="en-US" sz="2400" dirty="0"/>
              <a:t> that are </a:t>
            </a:r>
            <a:r>
              <a:rPr lang="en-US" sz="2400" dirty="0">
                <a:solidFill>
                  <a:srgbClr val="7030A0"/>
                </a:solidFill>
              </a:rPr>
              <a:t>also classes</a:t>
            </a:r>
            <a:r>
              <a:rPr lang="en-US" sz="2400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1BCB769-81DB-4212-9528-0A8F667AFE8A}"/>
              </a:ext>
            </a:extLst>
          </p:cNvPr>
          <p:cNvGrpSpPr/>
          <p:nvPr/>
        </p:nvGrpSpPr>
        <p:grpSpPr>
          <a:xfrm>
            <a:off x="709749" y="2831401"/>
            <a:ext cx="4648200" cy="3670220"/>
            <a:chOff x="709749" y="2681172"/>
            <a:chExt cx="4648200" cy="3670220"/>
          </a:xfrm>
        </p:grpSpPr>
        <p:sp>
          <p:nvSpPr>
            <p:cNvPr id="17" name="Rectangle 9">
              <a:extLst>
                <a:ext uri="{FF2B5EF4-FFF2-40B4-BE49-F238E27FC236}">
                  <a16:creationId xmlns="" xmlns:a16="http://schemas.microsoft.com/office/drawing/2014/main" id="{641E2703-913E-4D40-B24E-9611586DC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49" y="2681172"/>
              <a:ext cx="2549434" cy="366636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9D4E5E8-4B5F-428F-A0DA-18062AC406BA}"/>
                </a:ext>
              </a:extLst>
            </p:cNvPr>
            <p:cNvGrpSpPr/>
            <p:nvPr/>
          </p:nvGrpSpPr>
          <p:grpSpPr>
            <a:xfrm>
              <a:off x="785949" y="2697237"/>
              <a:ext cx="4572000" cy="3654155"/>
              <a:chOff x="785949" y="2697237"/>
              <a:chExt cx="4572000" cy="3654155"/>
            </a:xfrm>
          </p:grpSpPr>
          <p:sp>
            <p:nvSpPr>
              <p:cNvPr id="18" name="Text Box 5">
                <a:extLst>
                  <a:ext uri="{FF2B5EF4-FFF2-40B4-BE49-F238E27FC236}">
                    <a16:creationId xmlns="" xmlns:a16="http://schemas.microsoft.com/office/drawing/2014/main" id="{E62F3F43-E0BF-4636-B170-ADB871481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8649" y="2697237"/>
                <a:ext cx="1691489" cy="2215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class Player {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 …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};</a:t>
                </a:r>
              </a:p>
              <a:p>
                <a:endParaRPr lang="en-US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class Enemy {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 …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};</a:t>
                </a:r>
              </a:p>
              <a:p>
                <a:endParaRPr lang="en-US" sz="1000" dirty="0">
                  <a:solidFill>
                    <a:schemeClr val="accent2"/>
                  </a:solidFill>
                </a:endParaRPr>
              </a:p>
              <a:p>
                <a:endParaRPr lang="en-US" sz="10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FB33BC6B-613E-4202-89EB-7843C8EA5D2F}"/>
                  </a:ext>
                </a:extLst>
              </p:cNvPr>
              <p:cNvSpPr/>
              <p:nvPr/>
            </p:nvSpPr>
            <p:spPr>
              <a:xfrm>
                <a:off x="785949" y="4597066"/>
                <a:ext cx="45720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chemeClr val="accent6"/>
                    </a:solidFill>
                  </a:rPr>
                  <a:t>VideoGame</a:t>
                </a:r>
                <a:r>
                  <a:rPr lang="en-US" sz="1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1800" dirty="0"/>
                  <a:t>{</a:t>
                </a:r>
              </a:p>
              <a:p>
                <a:r>
                  <a:rPr lang="en-US" sz="1800" dirty="0"/>
                  <a:t>  ...</a:t>
                </a:r>
              </a:p>
              <a:p>
                <a:r>
                  <a:rPr lang="en-US" sz="1800" dirty="0"/>
                  <a:t>private: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Player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user_hero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;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Enemy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enemies[10]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</p:grpSp>
      <p:sp>
        <p:nvSpPr>
          <p:cNvPr id="6" name="Right Arrow 21">
            <a:extLst>
              <a:ext uri="{FF2B5EF4-FFF2-40B4-BE49-F238E27FC236}">
                <a16:creationId xmlns="" xmlns:a16="http://schemas.microsoft.com/office/drawing/2014/main" id="{4CE22A07-DA7B-4AF8-AD1A-EB4335D026A7}"/>
              </a:ext>
            </a:extLst>
          </p:cNvPr>
          <p:cNvSpPr/>
          <p:nvPr/>
        </p:nvSpPr>
        <p:spPr bwMode="auto">
          <a:xfrm flipH="1">
            <a:off x="3163588" y="5196585"/>
            <a:ext cx="2420786" cy="140618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9" name="Text Box 3">
            <a:extLst>
              <a:ext uri="{FF2B5EF4-FFF2-40B4-BE49-F238E27FC236}">
                <a16:creationId xmlns="" xmlns:a16="http://schemas.microsoft.com/office/drawing/2014/main" id="{7FE5B7A3-65C7-49E4-9EF5-325AF1EE0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83" y="2906447"/>
            <a:ext cx="31908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important thing to watch out for in the next set of slides is the process/syntax C++ uses to initialize these member variables.</a:t>
            </a:r>
          </a:p>
        </p:txBody>
      </p:sp>
      <p:sp>
        <p:nvSpPr>
          <p:cNvPr id="13" name="Rectangle: Beveled 12">
            <a:extLst>
              <a:ext uri="{FF2B5EF4-FFF2-40B4-BE49-F238E27FC236}">
                <a16:creationId xmlns="" xmlns:a16="http://schemas.microsoft.com/office/drawing/2014/main" id="{8B4F3C4E-AC61-4B3E-A798-DFAF37BC2471}"/>
              </a:ext>
            </a:extLst>
          </p:cNvPr>
          <p:cNvSpPr/>
          <p:nvPr/>
        </p:nvSpPr>
        <p:spPr bwMode="auto">
          <a:xfrm>
            <a:off x="6597233" y="4361229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Class composition is required in most C++ classes – you build classes using other classes!</a:t>
            </a:r>
          </a:p>
        </p:txBody>
      </p:sp>
    </p:spTree>
    <p:extLst>
      <p:ext uri="{BB962C8B-B14F-4D97-AF65-F5344CB8AC3E}">
        <p14:creationId xmlns:p14="http://schemas.microsoft.com/office/powerpoint/2010/main" val="40859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29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727200" y="-146756"/>
            <a:ext cx="13320889" cy="724746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0"/>
            <a:ext cx="129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950270" y="2042564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COMPOSITION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CONSTRUCTION RULE: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318184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680446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/>
              <a:t/>
            </a:r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177" y="1431728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look at three classes…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smtClean="0">
                <a:solidFill>
                  <a:srgbClr val="FF0000"/>
                </a:solidFill>
              </a:rPr>
              <a:t>myDiscomf </a:t>
            </a:r>
            <a:r>
              <a:rPr lang="en-US" dirty="0">
                <a:solidFill>
                  <a:srgbClr val="FF0000"/>
                </a:solidFill>
              </a:rPr>
              <a:t>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smtClean="0"/>
              <a:t>myDiscomf </a:t>
            </a:r>
            <a:r>
              <a:rPr lang="en-US" dirty="0"/>
              <a:t>++; }</a:t>
            </a:r>
          </a:p>
          <a:p>
            <a:r>
              <a:rPr lang="en-US" sz="900" b="1" dirty="0"/>
              <a:t/>
            </a:r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FE75EAD-8BEA-476B-965D-10640967FA24}"/>
              </a:ext>
            </a:extLst>
          </p:cNvPr>
          <p:cNvSpPr txBox="1"/>
          <p:nvPr/>
        </p:nvSpPr>
        <p:spPr>
          <a:xfrm>
            <a:off x="4704253" y="348094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Then C++ constructs the</a:t>
            </a:r>
            <a:br>
              <a:rPr lang="en-US" dirty="0"/>
            </a:br>
            <a:r>
              <a:rPr lang="en-US" dirty="0"/>
              <a:t>overall/outer object last.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E54C2A2-E6D7-4CF4-805E-8059FD294ED1}"/>
              </a:ext>
            </a:extLst>
          </p:cNvPr>
          <p:cNvSpPr txBox="1"/>
          <p:nvPr/>
        </p:nvSpPr>
        <p:spPr>
          <a:xfrm>
            <a:off x="4949388" y="2795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always constructs member variables first.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="" xmlns:a16="http://schemas.microsoft.com/office/drawing/2014/main" id="{038EA2C0-43EF-43A7-8928-33A1B8135BAF}"/>
              </a:ext>
            </a:extLst>
          </p:cNvPr>
          <p:cNvSpPr/>
          <p:nvPr/>
        </p:nvSpPr>
        <p:spPr bwMode="auto">
          <a:xfrm>
            <a:off x="2401220" y="4872712"/>
            <a:ext cx="3372146" cy="135788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constructs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members first, from top to bottom.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Arrow: Left 37">
            <a:extLst>
              <a:ext uri="{FF2B5EF4-FFF2-40B4-BE49-F238E27FC236}">
                <a16:creationId xmlns="" xmlns:a16="http://schemas.microsoft.com/office/drawing/2014/main" id="{A552EE19-9408-4D16-9503-811AF435BF44}"/>
              </a:ext>
            </a:extLst>
          </p:cNvPr>
          <p:cNvSpPr/>
          <p:nvPr/>
        </p:nvSpPr>
        <p:spPr bwMode="auto">
          <a:xfrm>
            <a:off x="2092917" y="3344303"/>
            <a:ext cx="3132197" cy="135788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 C++ runs the outer class’s constructor!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23D82FF-B696-4138-BBC9-E21240FCB01C}"/>
              </a:ext>
            </a:extLst>
          </p:cNvPr>
          <p:cNvGrpSpPr/>
          <p:nvPr/>
        </p:nvGrpSpPr>
        <p:grpSpPr>
          <a:xfrm>
            <a:off x="6300173" y="5674655"/>
            <a:ext cx="961939" cy="655053"/>
            <a:chOff x="6188883" y="4097053"/>
            <a:chExt cx="748918" cy="503985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BA455BEC-11FA-4892-AF39-243C4022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00539" y="4185093"/>
              <a:ext cx="537262" cy="4159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8620DB8-D4BE-4A3F-8BB2-5DA51D99151E}"/>
                </a:ext>
              </a:extLst>
            </p:cNvPr>
            <p:cNvSpPr txBox="1"/>
            <p:nvPr/>
          </p:nvSpPr>
          <p:spPr>
            <a:xfrm>
              <a:off x="6188883" y="4097053"/>
              <a:ext cx="537262" cy="41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74B58822-041B-42E9-A948-86EE884D166C}"/>
              </a:ext>
            </a:extLst>
          </p:cNvPr>
          <p:cNvGrpSpPr/>
          <p:nvPr/>
        </p:nvGrpSpPr>
        <p:grpSpPr>
          <a:xfrm>
            <a:off x="6543660" y="4348463"/>
            <a:ext cx="1232429" cy="391192"/>
            <a:chOff x="6977607" y="4185093"/>
            <a:chExt cx="1148190" cy="442677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9C719C2-A96A-41A7-BE4B-496A7FE9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77607" y="4185093"/>
              <a:ext cx="814252" cy="40712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8A57639-DD9B-40A1-A568-4A4716B61A86}"/>
                </a:ext>
              </a:extLst>
            </p:cNvPr>
            <p:cNvSpPr txBox="1"/>
            <p:nvPr/>
          </p:nvSpPr>
          <p:spPr>
            <a:xfrm>
              <a:off x="7567631" y="4227660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C99A3BD-47A1-469C-823B-0502686CE4B8}"/>
              </a:ext>
            </a:extLst>
          </p:cNvPr>
          <p:cNvGrpSpPr/>
          <p:nvPr/>
        </p:nvGrpSpPr>
        <p:grpSpPr>
          <a:xfrm>
            <a:off x="5830190" y="4327224"/>
            <a:ext cx="2155037" cy="2233184"/>
            <a:chOff x="7555424" y="3657797"/>
            <a:chExt cx="1612788" cy="1612788"/>
          </a:xfrm>
        </p:grpSpPr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53EE5232-1D4B-4C73-B330-72127ED1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7555424" y="3657797"/>
              <a:ext cx="1612788" cy="161278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5B2BD526-69B7-4F2F-A0EA-7677067123BF}"/>
                </a:ext>
              </a:extLst>
            </p:cNvPr>
            <p:cNvSpPr txBox="1"/>
            <p:nvPr/>
          </p:nvSpPr>
          <p:spPr>
            <a:xfrm>
              <a:off x="7829233" y="3876303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1.38889E-6 0.0379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4826 0.108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54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  <p:bldP spid="7" grpId="0"/>
      <p:bldP spid="10" grpId="0"/>
      <p:bldP spid="11" grpId="0"/>
      <p:bldP spid="23" grpId="0"/>
      <p:bldP spid="31" grpId="0"/>
      <p:bldP spid="34" grpId="0"/>
      <p:bldP spid="35" grpId="0"/>
      <p:bldP spid="6" grpId="0"/>
      <p:bldP spid="8" grpId="0"/>
      <p:bldP spid="33" grpId="0"/>
      <p:bldP spid="29" grpId="0"/>
      <p:bldP spid="13" grpId="0" animBg="1"/>
      <p:bldP spid="13" grpId="1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A255802-4491-4F42-BCE5-8914F285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08" y="1206442"/>
            <a:ext cx="4758116" cy="4616275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="" xmlns:a16="http://schemas.microsoft.com/office/drawing/2014/main" id="{74ABCA92-EC08-41BB-AD91-35ECB7973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85" y="-170330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Meme, anyone?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="" xmlns:a16="http://schemas.microsoft.com/office/drawing/2014/main" id="{7A129557-3D80-4982-96CE-F1635B44C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452" y="4067470"/>
            <a:ext cx="1869348" cy="10881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How does this actually 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07365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secretly adds code to the outer class’s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</a:t>
              </a:r>
              <a:r>
                <a:rPr lang="en-US" sz="1800"/>
                <a:t>Stomach myBelly;</a:t>
              </a:r>
              <a:r>
                <a:rPr lang="en-US" sz="1800" dirty="0"/>
                <a:t/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>
                  <a:solidFill>
                    <a:srgbClr val="FF0000"/>
                  </a:solidFill>
                </a:rPr>
                <a:t>       myBelly.</a:t>
              </a:r>
              <a:r>
                <a:rPr lang="en-US" sz="1800" dirty="0" err="1">
                  <a:solidFill>
                    <a:srgbClr val="FF0000"/>
                  </a:solidFill>
                </a:rPr>
                <a:t>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 smtClean="0">
                  <a:solidFill>
                    <a:srgbClr val="FF0000"/>
                  </a:solidFill>
                </a:rPr>
                <a:t>myDiscomf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C++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646253" y="3968028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77532" y="4181208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myBelly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21724" y="4708676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myBrain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63375" y="4211777"/>
            <a:ext cx="1103187" cy="318168"/>
            <a:chOff x="10271502" y="5690485"/>
            <a:chExt cx="1103187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myDiscomf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143863" y="4714047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25425" y="4097816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25342" y="4607509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7848057" y="3993555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709645" y="458849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Line 72">
            <a:extLst>
              <a:ext uri="{FF2B5EF4-FFF2-40B4-BE49-F238E27FC236}">
                <a16:creationId xmlns="" xmlns:a16="http://schemas.microsoft.com/office/drawing/2014/main" id="{A9845C41-B3A7-4F69-BA45-7725BEEED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6196" y="60502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11" grpId="0"/>
      <p:bldP spid="13" grpId="0"/>
      <p:bldP spid="16" grpId="0" animBg="1"/>
      <p:bldP spid="45" grpId="0" animBg="1"/>
      <p:bldP spid="45" grpId="1" animBg="1"/>
      <p:bldP spid="47" grpId="0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5557" y="724678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smtClean="0">
                  <a:solidFill>
                    <a:srgbClr val="FF0000"/>
                  </a:solidFill>
                </a:rPr>
                <a:t>myDiscomf </a:t>
              </a:r>
              <a:r>
                <a:rPr lang="en-US" dirty="0">
                  <a:solidFill>
                    <a:srgbClr val="FF0000"/>
                  </a:solidFill>
                </a:rPr>
                <a:t>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</a:t>
              </a:r>
              <a:r>
                <a:rPr lang="en-US"/>
                <a:t>{ </a:t>
              </a:r>
              <a:r>
                <a:rPr lang="en-US" smtClean="0"/>
                <a:t>myDiscomf </a:t>
              </a:r>
              <a:r>
                <a:rPr lang="en-US" dirty="0"/>
                <a:t>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85478" y="1894378"/>
            <a:ext cx="417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DESTRUCTION RULE: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87823" y="2309152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always runs the outer class’s destructor first.</a:t>
            </a: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“Burp!\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44875" y="3019032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 C++ runs the destructors of the member variables (in reverse order).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05542" y="6252431"/>
            <a:ext cx="3449621" cy="73366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ight Arrow 101">
            <a:extLst>
              <a:ext uri="{FF2B5EF4-FFF2-40B4-BE49-F238E27FC236}">
                <a16:creationId xmlns="" xmlns:a16="http://schemas.microsoft.com/office/drawing/2014/main" id="{5E91A4F6-93EA-42DC-863C-85239EBE2CB6}"/>
              </a:ext>
            </a:extLst>
          </p:cNvPr>
          <p:cNvSpPr/>
          <p:nvPr/>
        </p:nvSpPr>
        <p:spPr bwMode="auto">
          <a:xfrm flipH="1">
            <a:off x="2491744" y="3313869"/>
            <a:ext cx="2852522" cy="1406188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runs the outer destructor first!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3C886F70-2920-4D1C-9677-0FA0E9FC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029" y="5789081"/>
            <a:ext cx="690080" cy="5406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="" xmlns:a16="http://schemas.microsoft.com/office/drawing/2014/main" id="{310E9D6D-5399-4178-A742-C33A2561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660" y="4348468"/>
            <a:ext cx="873991" cy="3597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6E406F40-D90E-4D92-BBA4-0F2EDF26EA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925993" y="4720057"/>
            <a:ext cx="2155037" cy="2233184"/>
          </a:xfrm>
          <a:prstGeom prst="rect">
            <a:avLst/>
          </a:prstGeom>
        </p:spPr>
      </p:pic>
      <p:sp>
        <p:nvSpPr>
          <p:cNvPr id="66" name="Right Arrow 101">
            <a:extLst>
              <a:ext uri="{FF2B5EF4-FFF2-40B4-BE49-F238E27FC236}">
                <a16:creationId xmlns="" xmlns:a16="http://schemas.microsoft.com/office/drawing/2014/main" id="{42482563-3506-4F31-A71A-584098C85875}"/>
              </a:ext>
            </a:extLst>
          </p:cNvPr>
          <p:cNvSpPr/>
          <p:nvPr/>
        </p:nvSpPr>
        <p:spPr bwMode="auto">
          <a:xfrm flipH="1">
            <a:off x="2461330" y="4817058"/>
            <a:ext cx="3365955" cy="201757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 C++ destructs member variables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(in reverse order)!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C5E5C39-46AA-40D2-8897-B7D3B9553CB1}"/>
              </a:ext>
            </a:extLst>
          </p:cNvPr>
          <p:cNvGrpSpPr/>
          <p:nvPr/>
        </p:nvGrpSpPr>
        <p:grpSpPr>
          <a:xfrm>
            <a:off x="5646253" y="3968028"/>
            <a:ext cx="2993132" cy="1136498"/>
            <a:chOff x="5646253" y="3968028"/>
            <a:chExt cx="2993132" cy="1136498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25F35F51-9E88-41A1-8467-C11D021E9BEA}"/>
                </a:ext>
              </a:extLst>
            </p:cNvPr>
            <p:cNvGrpSpPr/>
            <p:nvPr/>
          </p:nvGrpSpPr>
          <p:grpSpPr>
            <a:xfrm>
              <a:off x="5646253" y="3968028"/>
              <a:ext cx="2993132" cy="1136498"/>
              <a:chOff x="5646253" y="3968028"/>
              <a:chExt cx="2993132" cy="113649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="" xmlns:a16="http://schemas.microsoft.com/office/drawing/2014/main" id="{54BD883C-CB56-482A-9D0A-BAE159E61250}"/>
                  </a:ext>
                </a:extLst>
              </p:cNvPr>
              <p:cNvGrpSpPr/>
              <p:nvPr/>
            </p:nvGrpSpPr>
            <p:grpSpPr>
              <a:xfrm>
                <a:off x="5646253" y="3968028"/>
                <a:ext cx="2993132" cy="1103241"/>
                <a:chOff x="6208593" y="4667995"/>
                <a:chExt cx="2993132" cy="1103241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id="{FD6BF88C-8298-4C61-BDBD-EAD18596671F}"/>
                    </a:ext>
                  </a:extLst>
                </p:cNvPr>
                <p:cNvSpPr/>
                <p:nvPr/>
              </p:nvSpPr>
              <p:spPr bwMode="auto">
                <a:xfrm>
                  <a:off x="6882658" y="4674735"/>
                  <a:ext cx="2319067" cy="1096501"/>
                </a:xfrm>
                <a:prstGeom prst="rect">
                  <a:avLst/>
                </a:prstGeom>
                <a:solidFill>
                  <a:srgbClr val="D8BEEC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="" xmlns:a16="http://schemas.microsoft.com/office/drawing/2014/main" id="{CA764854-FA75-4237-8E9F-3129F6D3013C}"/>
                    </a:ext>
                  </a:extLst>
                </p:cNvPr>
                <p:cNvSpPr txBox="1"/>
                <p:nvPr/>
              </p:nvSpPr>
              <p:spPr>
                <a:xfrm>
                  <a:off x="6208593" y="4667995"/>
                  <a:ext cx="7793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err="1"/>
                    <a:t>carey</a:t>
                  </a:r>
                  <a:endParaRPr lang="en-US" sz="1800" dirty="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C156EF42-D76D-4DE8-87D7-8CA3BB7E722C}"/>
                  </a:ext>
                </a:extLst>
              </p:cNvPr>
              <p:cNvGrpSpPr/>
              <p:nvPr/>
            </p:nvGrpSpPr>
            <p:grpSpPr>
              <a:xfrm>
                <a:off x="6377532" y="4180776"/>
                <a:ext cx="2143606" cy="365329"/>
                <a:chOff x="6939872" y="4880743"/>
                <a:chExt cx="2143606" cy="36532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id="{795606ED-BB17-4422-A7EF-76312E6422E1}"/>
                    </a:ext>
                  </a:extLst>
                </p:cNvPr>
                <p:cNvSpPr/>
                <p:nvPr/>
              </p:nvSpPr>
              <p:spPr bwMode="auto">
                <a:xfrm>
                  <a:off x="7842859" y="4880743"/>
                  <a:ext cx="1240619" cy="365329"/>
                </a:xfrm>
                <a:prstGeom prst="rect">
                  <a:avLst/>
                </a:prstGeom>
                <a:solidFill>
                  <a:srgbClr val="FDC7FD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="" xmlns:a16="http://schemas.microsoft.com/office/drawing/2014/main" id="{6C82DAA6-06FF-46E3-B7BE-85C858E0450C}"/>
                    </a:ext>
                  </a:extLst>
                </p:cNvPr>
                <p:cNvSpPr txBox="1"/>
                <p:nvPr/>
              </p:nvSpPr>
              <p:spPr>
                <a:xfrm>
                  <a:off x="6939872" y="4881175"/>
                  <a:ext cx="9124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</a:rPr>
                    <a:t>myBelly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4C75BAF7-0EEB-4AB3-8661-907ABFB75FE0}"/>
                  </a:ext>
                </a:extLst>
              </p:cNvPr>
              <p:cNvGrpSpPr/>
              <p:nvPr/>
            </p:nvGrpSpPr>
            <p:grpSpPr>
              <a:xfrm>
                <a:off x="6321724" y="4708676"/>
                <a:ext cx="1823736" cy="395850"/>
                <a:chOff x="6898308" y="4881175"/>
                <a:chExt cx="1823736" cy="39585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="" xmlns:a16="http://schemas.microsoft.com/office/drawing/2014/main" id="{27932D66-DC31-4680-B972-E11B8F6988B3}"/>
                    </a:ext>
                  </a:extLst>
                </p:cNvPr>
                <p:cNvSpPr/>
                <p:nvPr/>
              </p:nvSpPr>
              <p:spPr bwMode="auto">
                <a:xfrm>
                  <a:off x="7786862" y="4881175"/>
                  <a:ext cx="935182" cy="395850"/>
                </a:xfrm>
                <a:prstGeom prst="rect">
                  <a:avLst/>
                </a:prstGeom>
                <a:solidFill>
                  <a:srgbClr val="FDC7FD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="" xmlns:a16="http://schemas.microsoft.com/office/drawing/2014/main" id="{78159EC2-0678-4FA0-82BD-3F1431630E5C}"/>
                    </a:ext>
                  </a:extLst>
                </p:cNvPr>
                <p:cNvSpPr txBox="1"/>
                <p:nvPr/>
              </p:nvSpPr>
              <p:spPr>
                <a:xfrm>
                  <a:off x="6898308" y="4881175"/>
                  <a:ext cx="9509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</a:rPr>
                    <a:t>myBrain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="" xmlns:a16="http://schemas.microsoft.com/office/drawing/2014/main" id="{E770428E-7B09-47A3-B38C-29B67FBFF617}"/>
                  </a:ext>
                </a:extLst>
              </p:cNvPr>
              <p:cNvGrpSpPr/>
              <p:nvPr/>
            </p:nvGrpSpPr>
            <p:grpSpPr>
              <a:xfrm>
                <a:off x="7202738" y="4211778"/>
                <a:ext cx="1268413" cy="317318"/>
                <a:chOff x="10310865" y="5690486"/>
                <a:chExt cx="1268413" cy="317318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="" xmlns:a16="http://schemas.microsoft.com/office/drawing/2014/main" id="{7E8914FF-95E6-439A-AED5-A31461D169E9}"/>
                    </a:ext>
                  </a:extLst>
                </p:cNvPr>
                <p:cNvSpPr/>
                <p:nvPr/>
              </p:nvSpPr>
              <p:spPr bwMode="auto">
                <a:xfrm>
                  <a:off x="11304314" y="5690486"/>
                  <a:ext cx="274964" cy="266379"/>
                </a:xfrm>
                <a:prstGeom prst="rect">
                  <a:avLst/>
                </a:prstGeom>
                <a:solidFill>
                  <a:srgbClr val="97FFE4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="" xmlns:a16="http://schemas.microsoft.com/office/drawing/2014/main" id="{51F46807-8EA4-4CF3-B9EB-F42092E4E279}"/>
                    </a:ext>
                  </a:extLst>
                </p:cNvPr>
                <p:cNvSpPr txBox="1"/>
                <p:nvPr/>
              </p:nvSpPr>
              <p:spPr>
                <a:xfrm>
                  <a:off x="10310865" y="5700027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accent1">
                          <a:lumMod val="50000"/>
                        </a:schemeClr>
                      </a:solidFill>
                    </a:rPr>
                    <a:t>myDiscomf</a:t>
                  </a:r>
                  <a:endParaRPr lang="en-US" sz="16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="" xmlns:a16="http://schemas.microsoft.com/office/drawing/2014/main" id="{E8B2F95A-9F3C-4450-A575-94ADB1EAD4A6}"/>
                  </a:ext>
                </a:extLst>
              </p:cNvPr>
              <p:cNvGrpSpPr/>
              <p:nvPr/>
            </p:nvGrpSpPr>
            <p:grpSpPr>
              <a:xfrm>
                <a:off x="7143863" y="4714047"/>
                <a:ext cx="982085" cy="369783"/>
                <a:chOff x="7725715" y="4860129"/>
                <a:chExt cx="982085" cy="369783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="" xmlns:a16="http://schemas.microsoft.com/office/drawing/2014/main" id="{728F9B26-3FD5-43E8-B02E-150EAD3E0097}"/>
                    </a:ext>
                  </a:extLst>
                </p:cNvPr>
                <p:cNvGrpSpPr/>
                <p:nvPr/>
              </p:nvGrpSpPr>
              <p:grpSpPr>
                <a:xfrm>
                  <a:off x="7725715" y="4911744"/>
                  <a:ext cx="982085" cy="318168"/>
                  <a:chOff x="10271502" y="5690485"/>
                  <a:chExt cx="982085" cy="318168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="" xmlns:a16="http://schemas.microsoft.com/office/drawing/2014/main" id="{30F51597-D2E0-40D3-A00D-69ECF6C966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24916" y="5690485"/>
                    <a:ext cx="328671" cy="307985"/>
                  </a:xfrm>
                  <a:prstGeom prst="rect">
                    <a:avLst/>
                  </a:prstGeom>
                  <a:solidFill>
                    <a:srgbClr val="97FFE4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mic Sans MS" pitchFamily="66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="" xmlns:a16="http://schemas.microsoft.com/office/drawing/2014/main" id="{1F13C342-2004-4647-93DF-AB31F6FAEB1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1502" y="5700876"/>
                    <a:ext cx="6719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myIQ</a:t>
                    </a:r>
                    <a:endParaRPr lang="en-US" sz="1600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11" name="Rectangle 110">
                  <a:extLst>
                    <a:ext uri="{FF2B5EF4-FFF2-40B4-BE49-F238E27FC236}">
                      <a16:creationId xmlns="" xmlns:a16="http://schemas.microsoft.com/office/drawing/2014/main" id="{29BC36BE-FDB2-4D3D-8FC9-D22EB8D87686}"/>
                    </a:ext>
                  </a:extLst>
                </p:cNvPr>
                <p:cNvSpPr/>
                <p:nvPr/>
              </p:nvSpPr>
              <p:spPr>
                <a:xfrm>
                  <a:off x="8283855" y="4860129"/>
                  <a:ext cx="18473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aseline="-25000" dirty="0"/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E845A3E-24FC-44BA-9486-35755C046EF0}"/>
                </a:ext>
              </a:extLst>
            </p:cNvPr>
            <p:cNvSpPr/>
            <p:nvPr/>
          </p:nvSpPr>
          <p:spPr>
            <a:xfrm>
              <a:off x="8150369" y="4010917"/>
              <a:ext cx="2920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-250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223CC1F-4763-4E7D-9E88-851F52098EE7}"/>
                </a:ext>
              </a:extLst>
            </p:cNvPr>
            <p:cNvSpPr/>
            <p:nvPr/>
          </p:nvSpPr>
          <p:spPr>
            <a:xfrm>
              <a:off x="7709645" y="4588499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-25000" dirty="0">
                  <a:solidFill>
                    <a:srgbClr val="FF0000"/>
                  </a:solidFill>
                </a:rPr>
                <a:t>110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0.01841 0.1152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576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0312 -0.0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6" grpId="0" animBg="1"/>
      <p:bldP spid="47" grpId="0"/>
      <p:bldP spid="86" grpId="0"/>
      <p:bldP spid="98" grpId="0" animBg="1"/>
      <p:bldP spid="100" grpId="0" animBg="1"/>
      <p:bldP spid="100" grpId="1" animBg="1"/>
      <p:bldP spid="101" grpId="1" animBg="1"/>
      <p:bldP spid="103" grpId="0"/>
      <p:bldP spid="104" grpId="0" animBg="1"/>
      <p:bldP spid="104" grpId="2" animBg="1"/>
      <p:bldP spid="56" grpId="0" animBg="1"/>
      <p:bldP spid="56" grpId="2" animBg="1"/>
      <p:bldP spid="56" grpId="3" animBg="1"/>
      <p:bldP spid="66" grpId="0" animBg="1"/>
      <p:bldP spid="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43">
            <a:extLst>
              <a:ext uri="{FF2B5EF4-FFF2-40B4-BE49-F238E27FC236}">
                <a16:creationId xmlns="" xmlns:a16="http://schemas.microsoft.com/office/drawing/2014/main" id="{7828BA7E-E3BE-473F-9202-594404B52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635" y="4068669"/>
            <a:ext cx="1869348" cy="10881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How does this actually work?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2942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secretly adds code to the END of the outer destructor to call the member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smtClean="0">
                  <a:solidFill>
                    <a:srgbClr val="FF0000"/>
                  </a:solidFill>
                </a:rPr>
                <a:t>myDiscomf </a:t>
              </a:r>
              <a:r>
                <a:rPr lang="en-US" dirty="0">
                  <a:solidFill>
                    <a:srgbClr val="FF0000"/>
                  </a:solidFill>
                </a:rPr>
                <a:t>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smtClean="0"/>
                <a:t>my</a:t>
              </a:r>
              <a:r>
                <a:rPr lang="en-US" dirty="0"/>
                <a:t>Discomf</a:t>
              </a:r>
              <a:r>
                <a:rPr lang="en-US" dirty="0" smtClean="0"/>
                <a:t> </a:t>
              </a:r>
              <a:r>
                <a:rPr lang="en-US" dirty="0"/>
                <a:t>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49727" y="3968758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81006" y="4181938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myBelly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25198" y="4709406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myBrain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66849" y="4212507"/>
            <a:ext cx="1103187" cy="318168"/>
            <a:chOff x="10271502" y="5690485"/>
            <a:chExt cx="1103187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myDiscomf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147337" y="4714777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7828899" y="4098546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28816" y="4608239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7828190" y="4006877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713119" y="458922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“Burp!\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   myBelly.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804318" y="4005039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712248" y="4583376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501526" y="2233645"/>
            <a:ext cx="4943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 C++ calls the </a:t>
            </a:r>
            <a:r>
              <a:rPr lang="en-US" sz="1800" dirty="0" err="1"/>
              <a:t>d’tors</a:t>
            </a:r>
            <a:r>
              <a:rPr lang="en-US" sz="1800" dirty="0"/>
              <a:t> of the inner objects </a:t>
            </a:r>
            <a:r>
              <a:rPr lang="en-US" sz="1500" dirty="0">
                <a:solidFill>
                  <a:srgbClr val="FF0000"/>
                </a:solidFill>
              </a:rPr>
              <a:t>(reverse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64999" y="3148677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6585195" y="3455315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Burp!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4620863" y="1499478"/>
            <a:ext cx="471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outer destructor runs first – it can still use all of its member variables!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69240" y="3040048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</a:t>
            </a:r>
            <a:r>
              <a:rPr lang="en-US" sz="1800" dirty="0" smtClean="0"/>
              <a:t>embed </a:t>
            </a:r>
            <a:r>
              <a:rPr lang="en-US" sz="1800" dirty="0"/>
              <a:t>object(s), this </a:t>
            </a:r>
            <a:r>
              <a:rPr lang="en-US" sz="1800" dirty="0" err="1"/>
              <a:t>processedd</a:t>
            </a:r>
            <a:r>
              <a:rPr lang="en-US" sz="1800" dirty="0"/>
              <a:t> is repeated.</a:t>
            </a:r>
          </a:p>
        </p:txBody>
      </p:sp>
      <p:sp>
        <p:nvSpPr>
          <p:cNvPr id="84" name="Line 72">
            <a:extLst>
              <a:ext uri="{FF2B5EF4-FFF2-40B4-BE49-F238E27FC236}">
                <a16:creationId xmlns="" xmlns:a16="http://schemas.microsoft.com/office/drawing/2014/main" id="{10AC99CA-20D7-4EA1-966B-85B9D3A52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5094" y="66190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Right Arrow 101">
            <a:extLst>
              <a:ext uri="{FF2B5EF4-FFF2-40B4-BE49-F238E27FC236}">
                <a16:creationId xmlns="" xmlns:a16="http://schemas.microsoft.com/office/drawing/2014/main" id="{4BA201D2-A9ED-492D-ABF7-87B327AE147C}"/>
              </a:ext>
            </a:extLst>
          </p:cNvPr>
          <p:cNvSpPr/>
          <p:nvPr/>
        </p:nvSpPr>
        <p:spPr bwMode="auto">
          <a:xfrm flipH="1">
            <a:off x="2569333" y="3622462"/>
            <a:ext cx="3365955" cy="201757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member variables are still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valid and can be used!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101" grpId="1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3" grpId="0"/>
      <p:bldP spid="63" grpId="1"/>
      <p:bldP spid="64" grpId="0" animBg="1"/>
      <p:bldP spid="64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105" grpId="0"/>
      <p:bldP spid="106" grpId="0"/>
      <p:bldP spid="84" grpId="0" animBg="1"/>
      <p:bldP spid="84" grpId="1" animBg="1"/>
      <p:bldP spid="122" grpId="0" animBg="1"/>
      <p:bldP spid="12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1071" y="-374469"/>
            <a:ext cx="9066179" cy="1143000"/>
          </a:xfrm>
        </p:spPr>
        <p:txBody>
          <a:bodyPr/>
          <a:lstStyle/>
          <a:p>
            <a:r>
              <a:rPr lang="en-US" sz="2400" dirty="0"/>
              <a:t>Multi-level Composition Construction/Destruction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Nerd      </a:t>
            </a:r>
            <a:r>
              <a:rPr lang="en-US" dirty="0" err="1">
                <a:solidFill>
                  <a:srgbClr val="FF0000"/>
                </a:solidFill>
              </a:rPr>
              <a:t>david_s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63038" y="482099"/>
            <a:ext cx="407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Here’s the order the </a:t>
            </a:r>
            <a:r>
              <a:rPr lang="en-US" dirty="0" err="1"/>
              <a:t>c’tors</a:t>
            </a:r>
            <a:r>
              <a:rPr lang="en-US" dirty="0"/>
              <a:t> will run for three levels of classes…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4208" y="1234357"/>
            <a:ext cx="407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  <p:sp>
        <p:nvSpPr>
          <p:cNvPr id="70" name="Line 72">
            <a:extLst>
              <a:ext uri="{FF2B5EF4-FFF2-40B4-BE49-F238E27FC236}">
                <a16:creationId xmlns="" xmlns:a16="http://schemas.microsoft.com/office/drawing/2014/main" id="{CCA72440-7585-4583-81CC-E3B0BF856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262" y="60608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D8EE1E6-19F7-446E-8EF1-64AA4DDAE601}"/>
              </a:ext>
            </a:extLst>
          </p:cNvPr>
          <p:cNvGrpSpPr/>
          <p:nvPr/>
        </p:nvGrpSpPr>
        <p:grpSpPr>
          <a:xfrm>
            <a:off x="6073983" y="4446081"/>
            <a:ext cx="671076" cy="578271"/>
            <a:chOff x="6428673" y="3703115"/>
            <a:chExt cx="671076" cy="578271"/>
          </a:xfrm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B33ABAF1-045A-4451-B664-88255D71A25C}"/>
                </a:ext>
              </a:extLst>
            </p:cNvPr>
            <p:cNvGrpSpPr/>
            <p:nvPr/>
          </p:nvGrpSpPr>
          <p:grpSpPr>
            <a:xfrm>
              <a:off x="6428673" y="3703115"/>
              <a:ext cx="450764" cy="363830"/>
              <a:chOff x="5879910" y="3754877"/>
              <a:chExt cx="450764" cy="363830"/>
            </a:xfrm>
          </p:grpSpPr>
          <p:sp>
            <p:nvSpPr>
              <p:cNvPr id="72" name="Oval 71">
                <a:extLst>
                  <a:ext uri="{FF2B5EF4-FFF2-40B4-BE49-F238E27FC236}">
                    <a16:creationId xmlns="" xmlns:a16="http://schemas.microsoft.com/office/drawing/2014/main" id="{1971196E-A9B3-41AC-9744-05A6197CEC03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565E9C63-CD15-4F49-B772-5C044C258425}"/>
                  </a:ext>
                </a:extLst>
              </p:cNvPr>
              <p:cNvSpPr txBox="1"/>
              <p:nvPr/>
            </p:nvSpPr>
            <p:spPr>
              <a:xfrm>
                <a:off x="5879910" y="3776965"/>
                <a:ext cx="450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#1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9BAEC5AF-D1A9-4D4E-B9AA-BBD6C574A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" r="3544" b="18065"/>
            <a:stretch/>
          </p:blipFill>
          <p:spPr>
            <a:xfrm>
              <a:off x="6657554" y="3841318"/>
              <a:ext cx="442195" cy="44006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ECCE851-05E0-4282-87E6-779847250F92}"/>
              </a:ext>
            </a:extLst>
          </p:cNvPr>
          <p:cNvGrpSpPr/>
          <p:nvPr/>
        </p:nvGrpSpPr>
        <p:grpSpPr>
          <a:xfrm>
            <a:off x="5137032" y="3856851"/>
            <a:ext cx="2161161" cy="1454866"/>
            <a:chOff x="5505856" y="3114224"/>
            <a:chExt cx="2161161" cy="1454866"/>
          </a:xfrm>
        </p:grpSpPr>
        <p:pic>
          <p:nvPicPr>
            <p:cNvPr id="68" name="Picture 67">
              <a:extLst>
                <a:ext uri="{FF2B5EF4-FFF2-40B4-BE49-F238E27FC236}">
                  <a16:creationId xmlns="" xmlns:a16="http://schemas.microsoft.com/office/drawing/2014/main" id="{6CF7104B-B3AD-437E-B7E2-F589F954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5505856" y="3114224"/>
              <a:ext cx="1857068" cy="1454866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11DB8185-A44B-4CEB-9A5F-7F6BB5F0B833}"/>
                </a:ext>
              </a:extLst>
            </p:cNvPr>
            <p:cNvGrpSpPr/>
            <p:nvPr/>
          </p:nvGrpSpPr>
          <p:grpSpPr>
            <a:xfrm>
              <a:off x="7184192" y="3426935"/>
              <a:ext cx="482825" cy="363830"/>
              <a:chOff x="5863880" y="3754877"/>
              <a:chExt cx="482825" cy="363830"/>
            </a:xfrm>
          </p:grpSpPr>
          <p:sp>
            <p:nvSpPr>
              <p:cNvPr id="76" name="Oval 75">
                <a:extLst>
                  <a:ext uri="{FF2B5EF4-FFF2-40B4-BE49-F238E27FC236}">
                    <a16:creationId xmlns="" xmlns:a16="http://schemas.microsoft.com/office/drawing/2014/main" id="{62C4E1AE-8736-4EE6-9340-A8FAED5847B8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17281EEF-1078-4EBA-9224-12A5A42BBF99}"/>
                  </a:ext>
                </a:extLst>
              </p:cNvPr>
              <p:cNvSpPr txBox="1"/>
              <p:nvPr/>
            </p:nvSpPr>
            <p:spPr>
              <a:xfrm>
                <a:off x="5863880" y="3776965"/>
                <a:ext cx="4828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214BCB4-90E8-41A4-A362-6FCE879517E3}"/>
              </a:ext>
            </a:extLst>
          </p:cNvPr>
          <p:cNvGrpSpPr/>
          <p:nvPr/>
        </p:nvGrpSpPr>
        <p:grpSpPr>
          <a:xfrm>
            <a:off x="4572000" y="2228630"/>
            <a:ext cx="2987131" cy="3095452"/>
            <a:chOff x="5306068" y="2249634"/>
            <a:chExt cx="2987131" cy="3095452"/>
          </a:xfrm>
        </p:grpSpPr>
        <p:pic>
          <p:nvPicPr>
            <p:cNvPr id="65" name="Picture 64">
              <a:extLst>
                <a:ext uri="{FF2B5EF4-FFF2-40B4-BE49-F238E27FC236}">
                  <a16:creationId xmlns="" xmlns:a16="http://schemas.microsoft.com/office/drawing/2014/main" id="{78BD2507-61C6-44C3-A8A5-7E147480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5306068" y="2249634"/>
              <a:ext cx="2987131" cy="309545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5AAED4E6-0F71-4759-A7F6-54E4A26461E5}"/>
                </a:ext>
              </a:extLst>
            </p:cNvPr>
            <p:cNvGrpSpPr/>
            <p:nvPr/>
          </p:nvGrpSpPr>
          <p:grpSpPr>
            <a:xfrm>
              <a:off x="7549435" y="3234865"/>
              <a:ext cx="482825" cy="363830"/>
              <a:chOff x="5863880" y="3754877"/>
              <a:chExt cx="482825" cy="363830"/>
            </a:xfrm>
          </p:grpSpPr>
          <p:sp>
            <p:nvSpPr>
              <p:cNvPr id="79" name="Oval 78">
                <a:extLst>
                  <a:ext uri="{FF2B5EF4-FFF2-40B4-BE49-F238E27FC236}">
                    <a16:creationId xmlns="" xmlns:a16="http://schemas.microsoft.com/office/drawing/2014/main" id="{C62CA7CF-D959-4ED6-9791-12BF6E5092D4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F03DAE39-5A0B-45D3-9DB6-5DC95237C73C}"/>
                  </a:ext>
                </a:extLst>
              </p:cNvPr>
              <p:cNvSpPr txBox="1"/>
              <p:nvPr/>
            </p:nvSpPr>
            <p:spPr>
              <a:xfrm>
                <a:off x="5863880" y="3776965"/>
                <a:ext cx="4828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#3</a:t>
                </a:r>
              </a:p>
            </p:txBody>
          </p:sp>
        </p:grpSp>
      </p:grpSp>
      <p:sp>
        <p:nvSpPr>
          <p:cNvPr id="81" name="Line 72">
            <a:extLst>
              <a:ext uri="{FF2B5EF4-FFF2-40B4-BE49-F238E27FC236}">
                <a16:creationId xmlns="" xmlns:a16="http://schemas.microsoft.com/office/drawing/2014/main" id="{BDE19CA2-82ED-4B21-98D9-1103C36C7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842" y="66079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650771E0-6C34-4258-BF34-4F9587B6E246}"/>
              </a:ext>
            </a:extLst>
          </p:cNvPr>
          <p:cNvGrpSpPr/>
          <p:nvPr/>
        </p:nvGrpSpPr>
        <p:grpSpPr>
          <a:xfrm>
            <a:off x="7549646" y="2021651"/>
            <a:ext cx="1487171" cy="1612868"/>
            <a:chOff x="5379171" y="4479522"/>
            <a:chExt cx="3580702" cy="1398839"/>
          </a:xfrm>
        </p:grpSpPr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108D0848-835C-4408-B62B-B8B38B75366B}"/>
                </a:ext>
              </a:extLst>
            </p:cNvPr>
            <p:cNvSpPr/>
            <p:nvPr/>
          </p:nvSpPr>
          <p:spPr bwMode="auto">
            <a:xfrm>
              <a:off x="5379171" y="4763972"/>
              <a:ext cx="3580702" cy="1114389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13305086-77C0-49D9-976B-24E0F1F94242}"/>
                </a:ext>
              </a:extLst>
            </p:cNvPr>
            <p:cNvSpPr txBox="1"/>
            <p:nvPr/>
          </p:nvSpPr>
          <p:spPr>
            <a:xfrm>
              <a:off x="5966630" y="4479522"/>
              <a:ext cx="2428455" cy="32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david_s</a:t>
              </a:r>
              <a:endParaRPr lang="en-US" sz="18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6600CC"/>
                </a:solidFill>
              </a:rPr>
              <a:t>Food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006600"/>
                </a:solidFill>
              </a:rPr>
              <a:t>Food()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~Food()            { … }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3110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 </a:t>
            </a:r>
            <a:r>
              <a:rPr lang="en-US" sz="1800" dirty="0">
                <a:solidFill>
                  <a:srgbClr val="6600CC"/>
                </a:solidFill>
              </a:rPr>
              <a:t/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Stomach()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~Stomach()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Food     </a:t>
            </a:r>
            <a:r>
              <a:rPr lang="en-US" sz="1800" b="1" dirty="0" err="1">
                <a:solidFill>
                  <a:srgbClr val="7030A0"/>
                </a:solidFill>
              </a:rPr>
              <a:t>myFood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r>
              <a:rPr lang="en-US" sz="1400" b="1" dirty="0">
                <a:solidFill>
                  <a:srgbClr val="7030A0"/>
                </a:solidFill>
              </a:rPr>
              <a:t/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Nerd </a:t>
            </a:r>
            <a:r>
              <a:rPr lang="en-US" sz="1800" dirty="0">
                <a:solidFill>
                  <a:srgbClr val="6600CC"/>
                </a:solidFill>
              </a:rPr>
              <a:t/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Nerd()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~Nerd()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Stomach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myStomach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62946" y="1007896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6450" y="2710272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92130" y="4983291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92130" y="5672113"/>
            <a:ext cx="450764" cy="363830"/>
            <a:chOff x="5879910" y="3754877"/>
            <a:chExt cx="450764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16450" y="3433065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4659540A-F67D-4EDC-8D68-F146437B1C5A}"/>
              </a:ext>
            </a:extLst>
          </p:cNvPr>
          <p:cNvGrpSpPr/>
          <p:nvPr/>
        </p:nvGrpSpPr>
        <p:grpSpPr>
          <a:xfrm>
            <a:off x="7637194" y="2450875"/>
            <a:ext cx="1399623" cy="1070133"/>
            <a:chOff x="8747930" y="2760140"/>
            <a:chExt cx="1186980" cy="1070133"/>
          </a:xfrm>
        </p:grpSpPr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3F550806-0EF6-48C1-AB6A-E790C6AA3B75}"/>
                </a:ext>
              </a:extLst>
            </p:cNvPr>
            <p:cNvSpPr/>
            <p:nvPr/>
          </p:nvSpPr>
          <p:spPr bwMode="auto">
            <a:xfrm>
              <a:off x="8747930" y="3034926"/>
              <a:ext cx="1068342" cy="795347"/>
            </a:xfrm>
            <a:prstGeom prst="rect">
              <a:avLst/>
            </a:prstGeom>
            <a:solidFill>
              <a:schemeClr val="accent5">
                <a:lumMod val="75000"/>
                <a:alpha val="89804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76DD4E3D-FE9F-4557-875E-BD2DCA2ECA32}"/>
                </a:ext>
              </a:extLst>
            </p:cNvPr>
            <p:cNvSpPr txBox="1"/>
            <p:nvPr/>
          </p:nvSpPr>
          <p:spPr>
            <a:xfrm>
              <a:off x="8785236" y="2760140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myStomach</a:t>
              </a:r>
              <a:endParaRPr lang="en-US" sz="1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462946" y="1674106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7E42500-DCB5-4B03-94AC-FF35E8317242}"/>
              </a:ext>
            </a:extLst>
          </p:cNvPr>
          <p:cNvGrpSpPr/>
          <p:nvPr/>
        </p:nvGrpSpPr>
        <p:grpSpPr>
          <a:xfrm>
            <a:off x="7776813" y="2821383"/>
            <a:ext cx="980497" cy="603902"/>
            <a:chOff x="7768104" y="3042364"/>
            <a:chExt cx="980497" cy="603902"/>
          </a:xfrm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F106847C-E80B-4A67-A2E2-02ED6B176650}"/>
                </a:ext>
              </a:extLst>
            </p:cNvPr>
            <p:cNvSpPr/>
            <p:nvPr/>
          </p:nvSpPr>
          <p:spPr bwMode="auto">
            <a:xfrm>
              <a:off x="7768104" y="3326121"/>
              <a:ext cx="980497" cy="320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9804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“Turkey”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D2FBBE1-5CFC-48E7-94E7-3F06D2D462A9}"/>
                </a:ext>
              </a:extLst>
            </p:cNvPr>
            <p:cNvSpPr txBox="1"/>
            <p:nvPr/>
          </p:nvSpPr>
          <p:spPr>
            <a:xfrm>
              <a:off x="7825960" y="3042364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myFood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/>
      <p:bldP spid="70" grpId="1" animBg="1"/>
      <p:bldP spid="70" grpId="2" animBg="1"/>
      <p:bldP spid="81" grpId="0" animBg="1"/>
      <p:bldP spid="8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 myBelly.</a:t>
            </a:r>
            <a:r>
              <a:rPr lang="en-US" sz="1800" b="1" dirty="0" err="1">
                <a:latin typeface="Courier New" pitchFamily="49" charset="0"/>
              </a:rPr>
              <a:t>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>
                <a:latin typeface="Courier New" pitchFamily="49" charset="0"/>
              </a:rPr>
              <a:t>Belly myBelly;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Answer: </a:t>
            </a:r>
            <a:r>
              <a:rPr lang="en-US" sz="1900" dirty="0">
                <a:solidFill>
                  <a:schemeClr val="tx2"/>
                </a:solidFill>
              </a:rPr>
              <a:t/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61500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 myBelly.</a:t>
            </a:r>
            <a:r>
              <a:rPr lang="en-US" sz="1800" b="1" dirty="0" err="1">
                <a:latin typeface="Courier New" pitchFamily="49" charset="0"/>
              </a:rPr>
              <a:t>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>
                <a:latin typeface="Courier New" pitchFamily="49" charset="0"/>
              </a:rPr>
              <a:t>Belly myBelly;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primitive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primitive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primitives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bools,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</a:t>
            </a:r>
            <a:r>
              <a:rPr lang="en-US" sz="2400" dirty="0" err="1" smtClean="0">
                <a:solidFill>
                  <a:srgbClr val="6600CC"/>
                </a:solidFill>
              </a:rPr>
              <a:t>Discomf</a:t>
            </a:r>
            <a:r>
              <a:rPr lang="en-US" sz="2400" dirty="0" smtClean="0">
                <a:solidFill>
                  <a:srgbClr val="6600CC"/>
                </a:solidFill>
              </a:rPr>
              <a:t>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</a:t>
              </a:r>
              <a:r>
                <a:rPr lang="en-US" sz="1800" dirty="0" smtClean="0">
                  <a:cs typeface="Courier New" pitchFamily="49" charset="0"/>
                </a:rPr>
                <a:t>Burps</a:t>
              </a:r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</a:t>
              </a:r>
              <a:r>
                <a:rPr lang="en-US" sz="1800" dirty="0" smtClean="0"/>
                <a:t>Burps</a:t>
              </a:r>
              <a:endParaRPr lang="en-US" sz="1800" dirty="0"/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</a:t>
            </a:r>
            <a:r>
              <a:rPr lang="en-US" sz="1800" dirty="0" smtClean="0">
                <a:solidFill>
                  <a:srgbClr val="FF0000"/>
                </a:solidFill>
              </a:rPr>
              <a:t>“Burp!\</a:t>
            </a:r>
            <a:r>
              <a:rPr lang="en-US" sz="1800" dirty="0">
                <a:solidFill>
                  <a:srgbClr val="FF0000"/>
                </a:solidFill>
              </a:rPr>
              <a:t>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 smtClean="0">
                <a:solidFill>
                  <a:srgbClr val="FF3300"/>
                </a:solidFill>
              </a:rPr>
              <a:t>myDiscomf</a:t>
            </a:r>
            <a:r>
              <a:rPr lang="en-US" sz="1900" dirty="0" smtClean="0">
                <a:solidFill>
                  <a:srgbClr val="FF3300"/>
                </a:solidFill>
              </a:rPr>
              <a:t>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 smtClean="0">
                <a:solidFill>
                  <a:srgbClr val="000099"/>
                </a:solidFill>
              </a:rPr>
              <a:t>myDiscomf</a:t>
            </a:r>
            <a:r>
              <a:rPr lang="en-US" sz="1800" dirty="0" smtClean="0">
                <a:solidFill>
                  <a:srgbClr val="000099"/>
                </a:solidFill>
              </a:rPr>
              <a:t>;</a:t>
            </a:r>
            <a:endParaRPr lang="en-US" sz="1800" dirty="0">
              <a:solidFill>
                <a:srgbClr val="000099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5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 smtClean="0">
                <a:solidFill>
                  <a:srgbClr val="FF0000"/>
                </a:solidFill>
              </a:rPr>
              <a:t>myDiscomf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startDiscomf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 smtClean="0"/>
              <a:t>myDiscomf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startDiscomf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>
                      <a:solidFill>
                        <a:srgbClr val="FF0000"/>
                      </a:solidFill>
                    </a:rPr>
                    <a:t>       myBelly.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r>
                    <a:rPr lang="en-US" sz="1000" dirty="0"/>
                    <a:t/>
                  </a: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rgbClr val="FF0000"/>
                    </a:solidFill>
                  </a:rPr>
                  <a:t>Stomach myBelly;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 and Destructors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0"/>
            <a:ext cx="6042582" cy="53677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680" y="1270422"/>
            <a:ext cx="6067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constructor function </a:t>
            </a:r>
            <a:r>
              <a:rPr lang="en-US" dirty="0"/>
              <a:t>is used to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reset an object’s member variables </a:t>
            </a:r>
            <a:r>
              <a:rPr lang="en-US" dirty="0"/>
              <a:t>when the object is first created; otherwise they’d be random!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389" y="5862683"/>
            <a:ext cx="6232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don’t free this memory, your program will eventually run out of memory and crash.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E10285C-9169-49D6-9937-85B26610B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0DAE423-671B-4FF2-B0BF-BAE5364EA551}"/>
              </a:ext>
            </a:extLst>
          </p:cNvPr>
          <p:cNvSpPr txBox="1"/>
          <p:nvPr/>
        </p:nvSpPr>
        <p:spPr>
          <a:xfrm>
            <a:off x="858963" y="2286085"/>
            <a:ext cx="5428649" cy="1938992"/>
          </a:xfrm>
          <a:prstGeom prst="rect">
            <a:avLst/>
          </a:prstGeom>
          <a:solidFill>
            <a:srgbClr val="FFF1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void blah() {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; } </a:t>
            </a:r>
            <a:r>
              <a:rPr lang="en-US" dirty="0">
                <a:sym typeface="Wingdings" panose="05000000000000000000" pitchFamily="2" charset="2"/>
              </a:rPr>
              <a:t> // random value!</a:t>
            </a:r>
            <a:endParaRPr lang="en-US" dirty="0"/>
          </a:p>
          <a:p>
            <a:r>
              <a:rPr lang="en-US" dirty="0"/>
              <a:t>private:</a:t>
            </a:r>
          </a:p>
          <a:p>
            <a:r>
              <a:rPr lang="en-US" dirty="0"/>
              <a:t>   int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;  // uninitialized if no constructor!</a:t>
            </a:r>
          </a:p>
          <a:p>
            <a:r>
              <a:rPr lang="en-US" dirty="0"/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E6E418D-A394-46C3-8A0F-CD9E63435D45}"/>
              </a:ext>
            </a:extLst>
          </p:cNvPr>
          <p:cNvSpPr txBox="1"/>
          <p:nvPr/>
        </p:nvSpPr>
        <p:spPr>
          <a:xfrm>
            <a:off x="336884" y="5092706"/>
            <a:ext cx="63181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destructor function</a:t>
            </a:r>
            <a:r>
              <a:rPr lang="en-US" dirty="0"/>
              <a:t> guarantees </a:t>
            </a:r>
            <a:r>
              <a:rPr lang="en-US" dirty="0">
                <a:solidFill>
                  <a:schemeClr val="accent6"/>
                </a:solidFill>
              </a:rPr>
              <a:t>that reserved memory is freed</a:t>
            </a:r>
            <a:r>
              <a:rPr lang="en-US" dirty="0"/>
              <a:t> when an object goes away.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0ACCC3-227B-482E-BAD0-AD7CF3FEB538}"/>
              </a:ext>
            </a:extLst>
          </p:cNvPr>
          <p:cNvSpPr txBox="1"/>
          <p:nvPr/>
        </p:nvSpPr>
        <p:spPr>
          <a:xfrm>
            <a:off x="611884" y="4377814"/>
            <a:ext cx="5922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 object will often reserve memory slots from the operating system while it runs.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E0E650A-B286-4F35-88B9-91FDB9419449}"/>
              </a:ext>
            </a:extLst>
          </p:cNvPr>
          <p:cNvSpPr txBox="1"/>
          <p:nvPr/>
        </p:nvSpPr>
        <p:spPr>
          <a:xfrm rot="16200000">
            <a:off x="-563202" y="2387358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Constructors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467980D-8BE8-4BC5-84CC-4B16A6ACD800}"/>
              </a:ext>
            </a:extLst>
          </p:cNvPr>
          <p:cNvSpPr txBox="1"/>
          <p:nvPr/>
        </p:nvSpPr>
        <p:spPr>
          <a:xfrm rot="16200000">
            <a:off x="-503370" y="5125493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Destructors</a:t>
            </a:r>
          </a:p>
        </p:txBody>
      </p:sp>
      <p:sp>
        <p:nvSpPr>
          <p:cNvPr id="8" name="Rectangle: Beveled 7">
            <a:extLst>
              <a:ext uri="{FF2B5EF4-FFF2-40B4-BE49-F238E27FC236}">
                <a16:creationId xmlns="" xmlns:a16="http://schemas.microsoft.com/office/drawing/2014/main" id="{334402D4-81D2-4D0E-A7D4-21DD083329DD}"/>
              </a:ext>
            </a:extLst>
          </p:cNvPr>
          <p:cNvSpPr/>
          <p:nvPr/>
        </p:nvSpPr>
        <p:spPr bwMode="auto">
          <a:xfrm>
            <a:off x="6597233" y="4322729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Constructors and destructors are required for virtually every correct C++ class.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CAA6FF7-A4BB-435F-83B0-EA4B5BBF37D6}"/>
              </a:ext>
            </a:extLst>
          </p:cNvPr>
          <p:cNvCxnSpPr/>
          <p:nvPr/>
        </p:nvCxnSpPr>
        <p:spPr bwMode="auto">
          <a:xfrm>
            <a:off x="2115239" y="4322729"/>
            <a:ext cx="29194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" grpId="0" animBg="1"/>
      <p:bldP spid="12" grpId="0"/>
      <p:bldP spid="13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myBelly’s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</a:t>
            </a:r>
            <a:r>
              <a:rPr lang="en-US" sz="1700"/>
              <a:t>call myBelly’s </a:t>
            </a:r>
            <a:r>
              <a:rPr lang="en-US" sz="1700" dirty="0"/>
              <a:t>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</a:t>
            </a:r>
            <a:r>
              <a:rPr lang="en-US" sz="1700"/>
              <a:t>call myBelly’s </a:t>
            </a:r>
            <a:r>
              <a:rPr lang="en-US" sz="1700" dirty="0"/>
              <a:t>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</a:t>
            </a:r>
            <a:r>
              <a:rPr lang="en-US" sz="1700"/>
              <a:t>call myBelly’s </a:t>
            </a:r>
            <a:r>
              <a:rPr lang="en-US" sz="1700" dirty="0"/>
              <a:t>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</a:t>
            </a:r>
            <a:r>
              <a:rPr lang="en-US" sz="1700"/>
              <a:t>., </a:t>
            </a:r>
            <a:r>
              <a:rPr lang="en-US" sz="1700">
                <a:solidFill>
                  <a:srgbClr val="7030A0"/>
                </a:solidFill>
              </a:rPr>
              <a:t>myBelly</a:t>
            </a:r>
            <a:r>
              <a:rPr lang="en-US" sz="1700"/>
              <a:t>) </a:t>
            </a:r>
            <a:r>
              <a:rPr lang="en-US" sz="1700" dirty="0"/>
              <a:t>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43">
            <a:extLst>
              <a:ext uri="{FF2B5EF4-FFF2-40B4-BE49-F238E27FC236}">
                <a16:creationId xmlns="" xmlns:a16="http://schemas.microsoft.com/office/drawing/2014/main" id="{50174041-F20D-49F9-ABD5-0A15136C4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46" y="5314511"/>
            <a:ext cx="1849438" cy="14294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/>
              <a:t>     myBelly.</a:t>
            </a:r>
            <a:r>
              <a:rPr lang="en-US" sz="1800" dirty="0" err="1"/>
              <a:t>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</a:t>
            </a:r>
            <a:r>
              <a:rPr lang="en-US" sz="1700"/>
              <a:t>calls </a:t>
            </a:r>
            <a:r>
              <a:rPr lang="en-US" sz="1700">
                <a:solidFill>
                  <a:srgbClr val="7030A0"/>
                </a:solidFill>
              </a:rPr>
              <a:t>myBelly’s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2013427" cy="686226"/>
            <a:chOff x="4615719" y="6383787"/>
            <a:chExt cx="2013427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264669" y="6383787"/>
              <a:ext cx="1364477" cy="625155"/>
              <a:chOff x="8231171" y="6321101"/>
              <a:chExt cx="1364477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231171" y="6321101"/>
                <a:ext cx="13644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myDiscomf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/>
              <a:t>     myBelly.</a:t>
            </a:r>
            <a:r>
              <a:rPr lang="en-US" sz="1800" dirty="0" err="1"/>
              <a:t>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r>
                <a:rPr lang="en-US" dirty="0">
                  <a:solidFill>
                    <a:srgbClr val="FF0000"/>
                  </a:solidFill>
                </a:rPr>
                <a:t/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r>
                <a:rPr lang="en-US" sz="2400" dirty="0">
                  <a:solidFill>
                    <a:srgbClr val="FF0000"/>
                  </a:solidFill>
                </a:rPr>
                <a:t/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ectangle 43">
            <a:extLst>
              <a:ext uri="{FF2B5EF4-FFF2-40B4-BE49-F238E27FC236}">
                <a16:creationId xmlns="" xmlns:a16="http://schemas.microsoft.com/office/drawing/2014/main" id="{629D26E2-2501-4A17-8702-3E3F35266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274" y="3504870"/>
            <a:ext cx="1849438" cy="14294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2013427" cy="686226"/>
            <a:chOff x="4615719" y="6383787"/>
            <a:chExt cx="2013427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264669" y="6383787"/>
              <a:ext cx="1364477" cy="625155"/>
              <a:chOff x="8231171" y="6321101"/>
              <a:chExt cx="1364477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231171" y="6321101"/>
                <a:ext cx="13644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myDiscomf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68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primitives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your </a:t>
            </a:r>
            <a:r>
              <a:rPr lang="en-US">
                <a:solidFill>
                  <a:srgbClr val="FF0000"/>
                </a:solidFill>
              </a:rPr>
              <a:t>primitive </a:t>
            </a:r>
            <a:r>
              <a:rPr lang="en-US" dirty="0">
                <a:solidFill>
                  <a:srgbClr val="FF0000"/>
                </a:solidFill>
              </a:rPr>
              <a:t>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>
                    <a:latin typeface="Courier New" pitchFamily="49" charset="0"/>
                    <a:cs typeface="Courier New" pitchFamily="49" charset="0"/>
                  </a:rPr>
                  <a:t>Belly myBelly;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</a:t>
              </a: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primitive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primitive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>
            <a:extLst>
              <a:ext uri="{FF2B5EF4-FFF2-40B4-BE49-F238E27FC236}">
                <a16:creationId xmlns="" xmlns:a16="http://schemas.microsoft.com/office/drawing/2014/main" id="{9843CC6A-7A02-41C5-BC53-8FCD0D3B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777" y="5318302"/>
            <a:ext cx="1849438" cy="14294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“Burp!\</a:t>
              </a:r>
              <a:r>
                <a:rPr lang="en-US" sz="1800" dirty="0">
                  <a:solidFill>
                    <a:srgbClr val="FF0000"/>
                  </a:solidFill>
                </a:rPr>
                <a:t>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myDiscomf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myDiscomf</a:t>
              </a:r>
              <a:r>
                <a:rPr lang="en-US" sz="1800" dirty="0" smtClean="0">
                  <a:solidFill>
                    <a:srgbClr val="000099"/>
                  </a:solidFill>
                </a:rPr>
                <a:t>;</a:t>
              </a:r>
              <a:endParaRPr lang="en-US" sz="1800" dirty="0">
                <a:solidFill>
                  <a:srgbClr val="000099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startDiscomf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myDiscomf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err="1" smtClean="0"/>
                <a:t>startDiscomf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 smtClean="0"/>
              <a:t>startingDiscomf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93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/>
              <a:t>startingDiscomf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</a:t>
            </a:r>
            <a:r>
              <a:rPr lang="en-US" sz="1800">
                <a:solidFill>
                  <a:schemeClr val="tx2"/>
                </a:solidFill>
              </a:rPr>
              <a:t>our myBelly </a:t>
            </a:r>
            <a:r>
              <a:rPr lang="en-US" sz="1800" dirty="0">
                <a:solidFill>
                  <a:schemeClr val="tx2"/>
                </a:solidFill>
              </a:rPr>
              <a:t>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 dirty="0"/>
                <a:t> </a:t>
              </a:r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2013427" cy="686226"/>
            <a:chOff x="4615719" y="6383787"/>
            <a:chExt cx="2013427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64669" y="6383787"/>
              <a:ext cx="1364477" cy="625155"/>
              <a:chOff x="8231171" y="6321101"/>
              <a:chExt cx="1364477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231171" y="6321101"/>
                <a:ext cx="13644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myDiscomf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2278188" cy="369332"/>
            <a:chOff x="8261067" y="2832472"/>
            <a:chExt cx="227818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2278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solidFill>
                    <a:srgbClr val="7030A0"/>
                  </a:solidFill>
                </a:rPr>
                <a:t>startingDiscomf</a:t>
              </a:r>
              <a:r>
                <a:rPr lang="en-US" sz="1800" dirty="0" smtClean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  <p:sp>
        <p:nvSpPr>
          <p:cNvPr id="85" name="Line 57">
            <a:extLst>
              <a:ext uri="{FF2B5EF4-FFF2-40B4-BE49-F238E27FC236}">
                <a16:creationId xmlns="" xmlns:a16="http://schemas.microsoft.com/office/drawing/2014/main" id="{31770719-0D4B-45F4-95BA-CABB4E715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1652" y="27201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  <p:bldP spid="85" grpId="0" animBg="1"/>
      <p:bldP spid="8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58327" y="1341438"/>
            <a:ext cx="74542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Let’s talk </a:t>
            </a:r>
            <a:r>
              <a:rPr lang="en-US" sz="2400"/>
              <a:t>about four </a:t>
            </a:r>
            <a:r>
              <a:rPr lang="en-US" sz="2400" dirty="0"/>
              <a:t>final topics that you’ll need in</a:t>
            </a:r>
            <a:br>
              <a:rPr lang="en-US" sz="2400" dirty="0"/>
            </a:br>
            <a:r>
              <a:rPr lang="en-US" sz="2400" dirty="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30" y="1431983"/>
            <a:ext cx="3873467" cy="4582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FD0772-64E6-4B46-8C67-1C6188E4D8BA}"/>
              </a:ext>
            </a:extLst>
          </p:cNvPr>
          <p:cNvSpPr txBox="1"/>
          <p:nvPr/>
        </p:nvSpPr>
        <p:spPr>
          <a:xfrm>
            <a:off x="2958636" y="1510018"/>
            <a:ext cx="37940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Impact" panose="020B0806030902050204" pitchFamily="34" charset="0"/>
              </a:rPr>
              <a:t>SPENT 54 HOURS DEBUGGING 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24119E-5E05-4519-943A-C37978FC0BC2}"/>
              </a:ext>
            </a:extLst>
          </p:cNvPr>
          <p:cNvSpPr txBox="1"/>
          <p:nvPr/>
        </p:nvSpPr>
        <p:spPr>
          <a:xfrm>
            <a:off x="2908570" y="5553241"/>
            <a:ext cx="390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WORTH 1% OF TOTAL GRADE</a:t>
            </a:r>
          </a:p>
        </p:txBody>
      </p:sp>
    </p:spTree>
    <p:extLst>
      <p:ext uri="{BB962C8B-B14F-4D97-AF65-F5344CB8AC3E}">
        <p14:creationId xmlns:p14="http://schemas.microsoft.com/office/powerpoint/2010/main" val="1348699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358882"/>
            <a:ext cx="55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Studio/</a:t>
            </a:r>
            <a:r>
              <a:rPr lang="en-US" dirty="0" err="1"/>
              <a:t>Xcode</a:t>
            </a:r>
            <a:r>
              <a:rPr lang="en-US" dirty="0"/>
              <a:t> debuggers help you find bugs 10x faster!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477" y="2165651"/>
            <a:ext cx="589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trace programs line-by-line and see the value of every variable (like we do in slides)!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047" y="5671745"/>
            <a:ext cx="604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takes about 10 mins to learn how the Visual Studio/</a:t>
            </a:r>
            <a:r>
              <a:rPr lang="en-US" dirty="0" err="1"/>
              <a:t>Xcode</a:t>
            </a:r>
            <a:r>
              <a:rPr lang="en-US" dirty="0"/>
              <a:t> debuggers work, so get going!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Learning to Use the C++ Debugger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F5F532-75B8-4D83-8C5A-A1C3B0C0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="" xmlns:a16="http://schemas.microsoft.com/office/drawing/2014/main" id="{9F9182B8-FBA5-44F4-A55E-C4DBE48F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56" y="3023454"/>
            <a:ext cx="4044437" cy="247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5F9840A3-DB3C-4D93-A501-AEBBBB2F5E80}"/>
              </a:ext>
            </a:extLst>
          </p:cNvPr>
          <p:cNvSpPr/>
          <p:nvPr/>
        </p:nvSpPr>
        <p:spPr bwMode="auto">
          <a:xfrm rot="3308321">
            <a:off x="2774686" y="3626420"/>
            <a:ext cx="397372" cy="46246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="" xmlns:a16="http://schemas.microsoft.com/office/drawing/2014/main" id="{E3FECF66-0E5A-4802-AE8E-7D49F33E4B14}"/>
              </a:ext>
            </a:extLst>
          </p:cNvPr>
          <p:cNvSpPr/>
          <p:nvPr/>
        </p:nvSpPr>
        <p:spPr bwMode="auto">
          <a:xfrm rot="16200000">
            <a:off x="1935687" y="4619156"/>
            <a:ext cx="397372" cy="46246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: Beveled 13">
            <a:extLst>
              <a:ext uri="{FF2B5EF4-FFF2-40B4-BE49-F238E27FC236}">
                <a16:creationId xmlns="" xmlns:a16="http://schemas.microsoft.com/office/drawing/2014/main" id="{5976623D-11F0-4D01-AC5C-B750FB520E58}"/>
              </a:ext>
            </a:extLst>
          </p:cNvPr>
          <p:cNvSpPr/>
          <p:nvPr/>
        </p:nvSpPr>
        <p:spPr bwMode="auto">
          <a:xfrm>
            <a:off x="6597233" y="4274604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Use the debugger to quickly figure out why your code is crashing, hanging or giving the wrong result.</a:t>
            </a:r>
          </a:p>
        </p:txBody>
      </p:sp>
    </p:spTree>
    <p:extLst>
      <p:ext uri="{BB962C8B-B14F-4D97-AF65-F5344CB8AC3E}">
        <p14:creationId xmlns:p14="http://schemas.microsoft.com/office/powerpoint/2010/main" val="202270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 animBg="1"/>
      <p:bldP spid="4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ateCarrots</a:t>
            </a:r>
            <a:r>
              <a:rPr lang="en-US" sz="1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m_ateCarrots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getBurpsPerHr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m_ateCarrots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m_ateCarrots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1497754" y="-29251"/>
            <a:ext cx="633145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 Basics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204195" y="1014470"/>
            <a:ext cx="36616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our </a:t>
            </a:r>
            <a:r>
              <a:rPr lang="en-US" dirty="0" err="1" smtClean="0">
                <a:solidFill>
                  <a:schemeClr val="tx2"/>
                </a:solidFill>
              </a:rPr>
              <a:t>Burpy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class….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It represents </a:t>
            </a:r>
            <a:r>
              <a:rPr lang="en-US" dirty="0" err="1" smtClean="0">
                <a:solidFill>
                  <a:schemeClr val="tx2"/>
                </a:solidFill>
              </a:rPr>
              <a:t>Burpy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people.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320496" y="1845922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Our </a:t>
            </a:r>
            <a:r>
              <a:rPr lang="en-US" dirty="0" err="1" smtClean="0">
                <a:solidFill>
                  <a:schemeClr val="tx2"/>
                </a:solidFill>
              </a:rPr>
              <a:t>Burpy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class has a constructor that takes two parameters to initialize it.</a:t>
            </a: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454525" y="1845922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B2FD6FE-BF58-4257-BA32-B9E350F88F0E}"/>
              </a:ext>
            </a:extLst>
          </p:cNvPr>
          <p:cNvGrpSpPr/>
          <p:nvPr/>
        </p:nvGrpSpPr>
        <p:grpSpPr>
          <a:xfrm>
            <a:off x="4964993" y="4572000"/>
            <a:ext cx="4119208" cy="1892826"/>
            <a:chOff x="4964993" y="4572000"/>
            <a:chExt cx="4119208" cy="1892826"/>
          </a:xfrm>
        </p:grpSpPr>
        <p:sp>
          <p:nvSpPr>
            <p:cNvPr id="112651" name="Rectangle 11"/>
            <p:cNvSpPr>
              <a:spLocks noChangeArrowheads="1"/>
            </p:cNvSpPr>
            <p:nvPr/>
          </p:nvSpPr>
          <p:spPr bwMode="auto">
            <a:xfrm>
              <a:off x="4995436" y="4627934"/>
              <a:ext cx="4088765" cy="18368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4964993" y="4572000"/>
              <a:ext cx="4002658" cy="189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181600" y="5195279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betty(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18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679A66BD-D307-D04C-A24C-7E7A46F3BAF8}"/>
              </a:ext>
            </a:extLst>
          </p:cNvPr>
          <p:cNvGrpSpPr/>
          <p:nvPr/>
        </p:nvGrpSpPr>
        <p:grpSpPr>
          <a:xfrm>
            <a:off x="5177597" y="5635201"/>
            <a:ext cx="3476243" cy="400110"/>
            <a:chOff x="5177597" y="5635201"/>
            <a:chExt cx="3476243" cy="400110"/>
          </a:xfrm>
        </p:grpSpPr>
        <p:sp>
          <p:nvSpPr>
            <p:cNvPr id="3" name="Rectangle 2"/>
            <p:cNvSpPr/>
            <p:nvPr/>
          </p:nvSpPr>
          <p:spPr>
            <a:xfrm>
              <a:off x="7084180" y="5635201"/>
              <a:ext cx="1569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error!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77597" y="5635201"/>
              <a:ext cx="20313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Burpy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; </a:t>
              </a:r>
              <a:endParaRPr lang="en-US" dirty="0"/>
            </a:p>
          </p:txBody>
        </p:sp>
      </p:grpSp>
      <p:sp>
        <p:nvSpPr>
          <p:cNvPr id="26" name="Text Box 9">
            <a:extLst>
              <a:ext uri="{FF2B5EF4-FFF2-40B4-BE49-F238E27FC236}">
                <a16:creationId xmlns="" xmlns:a16="http://schemas.microsoft.com/office/drawing/2014/main" id="{C390C13F-42EC-AC42-8B9E-151B5E944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0496" y="3020277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 constructor has parameters, then you must pass values in to them!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="" xmlns:a16="http://schemas.microsoft.com/office/drawing/2014/main" id="{3F1E4E7A-AD3F-D34B-A848-0B26A3C87FEB}"/>
              </a:ext>
            </a:extLst>
          </p:cNvPr>
          <p:cNvSpPr/>
          <p:nvPr/>
        </p:nvSpPr>
        <p:spPr bwMode="auto">
          <a:xfrm>
            <a:off x="1748949" y="840273"/>
            <a:ext cx="2341503" cy="10513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2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Params!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="" xmlns:a16="http://schemas.microsoft.com/office/drawing/2014/main" id="{06E6B8F3-6E3D-4245-BC87-B4A488F14203}"/>
              </a:ext>
            </a:extLst>
          </p:cNvPr>
          <p:cNvSpPr/>
          <p:nvPr/>
        </p:nvSpPr>
        <p:spPr bwMode="auto">
          <a:xfrm>
            <a:off x="6343036" y="4154323"/>
            <a:ext cx="2324827" cy="10513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Requires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two 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args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41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1"/>
      <p:bldP spid="4" grpId="2"/>
      <p:bldP spid="26" grpId="1"/>
      <p:bldP spid="9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default, Visual Studio compiles all programs in </a:t>
            </a:r>
            <a:r>
              <a:rPr lang="en-US" dirty="0">
                <a:solidFill>
                  <a:srgbClr val="0070C0"/>
                </a:solidFill>
              </a:rPr>
              <a:t>“debug mode” </a:t>
            </a:r>
            <a:r>
              <a:rPr lang="en-US" dirty="0"/>
              <a:t>so you can use the debugger with them right away.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hitting either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 or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your program by hitting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, Visual Studio will immediately close the debug window after your program finishes.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by hitting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, Visual Studio will print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“Press any key to continue…”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leave the debug window on the screen when your program completes.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start your program and debug one line at a time,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after you finish compiling it.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run the current line of code,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800" dirty="0"/>
              <a:t>Let’s do that now.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– these are called </a:t>
            </a:r>
            <a:r>
              <a:rPr lang="en-US" sz="1800" dirty="0">
                <a:solidFill>
                  <a:srgbClr val="6600CC"/>
                </a:solidFill>
              </a:rPr>
              <a:t>“auto” </a:t>
            </a:r>
            <a:r>
              <a:rPr lang="en-US" sz="1800" dirty="0"/>
              <a:t>variables.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/>
              <a:t>to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If you want to watch other variables or expressions, you can do that in the </a:t>
            </a:r>
            <a:r>
              <a:rPr lang="en-US" sz="1800" dirty="0">
                <a:solidFill>
                  <a:srgbClr val="FF0000"/>
                </a:solidFill>
              </a:rPr>
              <a:t>“watch” </a:t>
            </a:r>
            <a:r>
              <a:rPr lang="en-US" sz="1800" dirty="0"/>
              <a:t>sub-window.</a:t>
            </a: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 actually do slightly different things…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while on a function call line, Visual Studio will run the entire function in one step. You won’t be able to trace line-by-line through it.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lets you quickly run a line of code without delving into the details.</a:t>
            </a:r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while on a function call line, Visual Studio will let you step into that function and trace through it a line at a time.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lets you dive into a function call and trace through it line by line as well.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at any time while you’re tracing </a:t>
            </a:r>
            <a:br>
              <a:rPr lang="en-US" dirty="0"/>
            </a:br>
            <a:r>
              <a:rPr lang="en-US" dirty="0"/>
              <a:t>line-by-line you want to stop tracing </a:t>
            </a:r>
            <a:br>
              <a:rPr lang="en-US" dirty="0"/>
            </a:br>
            <a:r>
              <a:rPr lang="en-US" dirty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simply let the rest of your program run normally…</a:t>
            </a:r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hit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want to trace through millions of lines to reach the likely location of a bug.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Answer: </a:t>
            </a:r>
            <a:br>
              <a:rPr lang="en-US" dirty="0"/>
            </a:br>
            <a:r>
              <a:rPr lang="en-US" dirty="0"/>
              <a:t>Create a </a:t>
            </a:r>
            <a:r>
              <a:rPr lang="en-US" dirty="0">
                <a:solidFill>
                  <a:srgbClr val="6600CC"/>
                </a:solidFill>
              </a:rPr>
              <a:t>breakpoint</a:t>
            </a:r>
            <a:r>
              <a:rPr lang="en-US" dirty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If I stepped (with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/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) through each line ‘til I reached the right spot, it’d take years!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the line where you’d like to start debugging and hit the </a:t>
            </a:r>
            <a:r>
              <a:rPr lang="en-US" dirty="0">
                <a:solidFill>
                  <a:srgbClr val="6600CC"/>
                </a:solidFill>
              </a:rPr>
              <a:t>F9</a:t>
            </a:r>
            <a:r>
              <a:rPr lang="en-US" dirty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stepping line-by-line through my code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This adds a </a:t>
            </a:r>
            <a:r>
              <a:rPr lang="en-US" sz="1800" dirty="0">
                <a:solidFill>
                  <a:srgbClr val="6600CC"/>
                </a:solidFill>
              </a:rPr>
              <a:t>“breakpoint</a:t>
            </a:r>
            <a:r>
              <a:rPr lang="en-US" sz="1800" dirty="0"/>
              <a:t>” into your code on this line.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just hit the </a:t>
            </a:r>
            <a:r>
              <a:rPr lang="en-US" dirty="0">
                <a:solidFill>
                  <a:srgbClr val="6600CC"/>
                </a:solidFill>
              </a:rPr>
              <a:t>F5 </a:t>
            </a:r>
            <a:r>
              <a:rPr lang="en-US" dirty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Your program will run until it hits the breakpoint. </a:t>
            </a:r>
            <a:br>
              <a:rPr lang="en-US" sz="180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800" dirty="0"/>
              <a:t>Then the debugger stops the program and lets you trace line-by-line… </a:t>
            </a:r>
            <a:br>
              <a:rPr lang="en-US" sz="18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1800" dirty="0"/>
              <a:t>Or if you like, hit </a:t>
            </a:r>
            <a:r>
              <a:rPr lang="en-US" sz="1800" dirty="0">
                <a:solidFill>
                  <a:srgbClr val="6600CC"/>
                </a:solidFill>
              </a:rPr>
              <a:t>F5</a:t>
            </a:r>
            <a:r>
              <a:rPr lang="en-US" sz="1800" dirty="0"/>
              <a:t> again and your program will run until it hits the breakpoint again.</a:t>
            </a:r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Oh, and you can add as many breakpoints as you like… Not just one!</a:t>
            </a:r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with </a:t>
            </a:r>
            <a:r>
              <a:rPr lang="en-US" dirty="0" err="1"/>
              <a:t>Xcode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98959" y="128685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3333CC"/>
                </a:solidFill>
              </a:rPr>
              <a:t>SUPERIOR</a:t>
            </a:r>
            <a:r>
              <a:rPr lang="en-US" dirty="0"/>
              <a:t> IDE </a:t>
            </a:r>
            <a:r>
              <a:rPr lang="en-US" dirty="0">
                <a:sym typeface="Wingdings"/>
              </a:rPr>
              <a:t></a:t>
            </a:r>
          </a:p>
        </p:txBody>
      </p:sp>
      <p:pic>
        <p:nvPicPr>
          <p:cNvPr id="6" name="Picture 5" descr="1200x630b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41" y="1786773"/>
            <a:ext cx="4729935" cy="47299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3356B6-C8F5-4F36-93B1-E5DF8FB4FCEE}"/>
              </a:ext>
            </a:extLst>
          </p:cNvPr>
          <p:cNvSpPr/>
          <p:nvPr/>
        </p:nvSpPr>
        <p:spPr>
          <a:xfrm>
            <a:off x="4672576" y="616276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Xcode</a:t>
            </a:r>
            <a:r>
              <a:rPr lang="en-US" dirty="0">
                <a:sym typeface="Wingdings"/>
              </a:rPr>
              <a:t> debugging slides graciously created by Devan Dutta!)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39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</a:t>
            </a:r>
            <a:r>
              <a:rPr lang="en-US" dirty="0" err="1"/>
              <a:t>Xcode’s</a:t>
            </a:r>
            <a:r>
              <a:rPr lang="en-US" dirty="0"/>
              <a:t> code editor. </a:t>
            </a:r>
            <a:r>
              <a:rPr lang="en-US" dirty="0" err="1"/>
              <a:t>Xcode</a:t>
            </a:r>
            <a:r>
              <a:rPr lang="en-US" dirty="0"/>
              <a:t> is an </a:t>
            </a:r>
            <a:r>
              <a:rPr lang="en-US" b="1" dirty="0">
                <a:solidFill>
                  <a:srgbClr val="3333CC"/>
                </a:solidFill>
              </a:rPr>
              <a:t>IDE</a:t>
            </a:r>
            <a:r>
              <a:rPr lang="en-US" dirty="0"/>
              <a:t> created by </a:t>
            </a:r>
            <a:r>
              <a:rPr lang="en-US" b="1" dirty="0">
                <a:solidFill>
                  <a:srgbClr val="3333CC"/>
                </a:solidFill>
              </a:rPr>
              <a:t>Apple</a:t>
            </a:r>
            <a:r>
              <a:rPr lang="en-US" dirty="0"/>
              <a:t>, specifically for </a:t>
            </a:r>
            <a:r>
              <a:rPr lang="en-US" dirty="0" err="1"/>
              <a:t>iOS</a:t>
            </a:r>
            <a:r>
              <a:rPr lang="en-US" dirty="0"/>
              <a:t>,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tvOS</a:t>
            </a:r>
            <a:r>
              <a:rPr lang="en-US" dirty="0"/>
              <a:t>, and </a:t>
            </a:r>
            <a:r>
              <a:rPr lang="en-US" dirty="0" err="1"/>
              <a:t>watchOS</a:t>
            </a:r>
            <a:r>
              <a:rPr lang="en-US" dirty="0"/>
              <a:t> development, but it also comes fully loaded with </a:t>
            </a:r>
            <a:r>
              <a:rPr lang="en-US" b="1" dirty="0">
                <a:solidFill>
                  <a:srgbClr val="3333CC"/>
                </a:solidFill>
              </a:rPr>
              <a:t>C and C++ support</a:t>
            </a:r>
            <a:r>
              <a:rPr lang="en-US" dirty="0"/>
              <a:t>.</a:t>
            </a:r>
          </a:p>
        </p:txBody>
      </p:sp>
      <p:pic>
        <p:nvPicPr>
          <p:cNvPr id="6" name="Picture 5" descr="Screen Shot 2019-01-02 at 7.04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" y="2055803"/>
            <a:ext cx="5764787" cy="480219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021556"/>
          </a:xfrm>
          <a:prstGeom prst="wedgeRoundRectCallout">
            <a:avLst>
              <a:gd name="adj1" fmla="val -65462"/>
              <a:gd name="adj2" fmla="val 1967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you’ll see an empty debug output window</a:t>
            </a:r>
            <a:r>
              <a:rPr kumimoji="0" lang="mr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35679" y="3766824"/>
            <a:ext cx="3366968" cy="715089"/>
          </a:xfrm>
          <a:prstGeom prst="wedgeRoundRectCallout">
            <a:avLst>
              <a:gd name="adj1" fmla="val 32032"/>
              <a:gd name="adj2" fmla="val 26804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well as an empty variable “watcher”.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384234" y="2810993"/>
            <a:ext cx="3602647" cy="1021556"/>
          </a:xfrm>
          <a:prstGeom prst="wedgeRoundRectCallout">
            <a:avLst>
              <a:gd name="adj1" fmla="val -137946"/>
              <a:gd name="adj2" fmla="val 29223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“Auto” means that the sub-window will automatically track and show new variables.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62DBFFF-2B6A-4292-B44D-4CF33E2E374D}"/>
              </a:ext>
            </a:extLst>
          </p:cNvPr>
          <p:cNvGrpSpPr/>
          <p:nvPr/>
        </p:nvGrpSpPr>
        <p:grpSpPr>
          <a:xfrm>
            <a:off x="4964993" y="4865926"/>
            <a:ext cx="4119208" cy="1892826"/>
            <a:chOff x="4964993" y="4572000"/>
            <a:chExt cx="4119208" cy="1892826"/>
          </a:xfrm>
        </p:grpSpPr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6497500E-1C62-4B47-8B24-45D9C664CF3C}"/>
                </a:ext>
              </a:extLst>
            </p:cNvPr>
            <p:cNvGrpSpPr/>
            <p:nvPr/>
          </p:nvGrpSpPr>
          <p:grpSpPr>
            <a:xfrm>
              <a:off x="4964993" y="4572000"/>
              <a:ext cx="4119208" cy="1892826"/>
              <a:chOff x="4964993" y="4572000"/>
              <a:chExt cx="4119208" cy="1892826"/>
            </a:xfrm>
          </p:grpSpPr>
          <p:sp>
            <p:nvSpPr>
              <p:cNvPr id="41" name="Rectangle 11">
                <a:extLst>
                  <a:ext uri="{FF2B5EF4-FFF2-40B4-BE49-F238E27FC236}">
                    <a16:creationId xmlns="" xmlns:a16="http://schemas.microsoft.com/office/drawing/2014/main" id="{785CF7E7-48E0-4854-B3C1-187326352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5436" y="4627934"/>
                <a:ext cx="4088765" cy="1836892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12">
                <a:extLst>
                  <a:ext uri="{FF2B5EF4-FFF2-40B4-BE49-F238E27FC236}">
                    <a16:creationId xmlns="" xmlns:a16="http://schemas.microsoft.com/office/drawing/2014/main" id="{D7DF452D-0B8B-4C3B-9CD7-A6C85E4E9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993" y="4572000"/>
                <a:ext cx="4002658" cy="18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main()</a:t>
                </a:r>
                <a:br>
                  <a:rPr lang="en-US" sz="1800" b="1" dirty="0">
                    <a:latin typeface="Courier New" pitchFamily="49" charset="0"/>
                    <a:cs typeface="Courier New" pitchFamily="49" charset="0"/>
                  </a:rPr>
                </a:b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6225A2DF-F6F4-4FA3-99DB-8AB0FFBB9F18}"/>
                </a:ext>
              </a:extLst>
            </p:cNvPr>
            <p:cNvSpPr/>
            <p:nvPr/>
          </p:nvSpPr>
          <p:spPr>
            <a:xfrm>
              <a:off x="5181600" y="5195279"/>
              <a:ext cx="35702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latin typeface="Courier New" pitchFamily="49" charset="0"/>
                  <a:cs typeface="Courier New" pitchFamily="49" charset="0"/>
                </a:rPr>
                <a:t>Burpy</a:t>
              </a: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betty(</a:t>
              </a:r>
              <a:r>
                <a:rPr lang="en-US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18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); </a:t>
              </a:r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E16EF0A8-789D-41C5-9546-8F8AC4C1EB78}"/>
                </a:ext>
              </a:extLst>
            </p:cNvPr>
            <p:cNvGrpSpPr/>
            <p:nvPr/>
          </p:nvGrpSpPr>
          <p:grpSpPr>
            <a:xfrm>
              <a:off x="5177597" y="5635201"/>
              <a:ext cx="3476243" cy="400110"/>
              <a:chOff x="5177597" y="5635201"/>
              <a:chExt cx="3476243" cy="40011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8819D54E-ECD6-49E9-8853-6AA40917D746}"/>
                  </a:ext>
                </a:extLst>
              </p:cNvPr>
              <p:cNvSpPr/>
              <p:nvPr/>
            </p:nvSpPr>
            <p:spPr>
              <a:xfrm>
                <a:off x="7084180" y="5635201"/>
                <a:ext cx="15696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// </a:t>
                </a:r>
                <a:r>
                  <a:rPr lang="en-US" b="1" dirty="0">
                    <a:solidFill>
                      <a:srgbClr val="FF3300"/>
                    </a:solidFill>
                    <a:latin typeface="Courier New" pitchFamily="49" charset="0"/>
                    <a:cs typeface="Courier New" pitchFamily="49" charset="0"/>
                  </a:rPr>
                  <a:t>error!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8F1BF286-E246-4A99-9202-5440A5FA2143}"/>
                  </a:ext>
                </a:extLst>
              </p:cNvPr>
              <p:cNvSpPr/>
              <p:nvPr/>
            </p:nvSpPr>
            <p:spPr>
              <a:xfrm>
                <a:off x="5177597" y="5635201"/>
                <a:ext cx="20313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 smtClean="0">
                    <a:latin typeface="Courier New" pitchFamily="49" charset="0"/>
                    <a:cs typeface="Courier New" pitchFamily="49" charset="0"/>
                  </a:rPr>
                  <a:t>Burpy</a:t>
                </a:r>
                <a:r>
                  <a:rPr lang="en-US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b="1" dirty="0" err="1">
                    <a:latin typeface="Courier New" pitchFamily="49" charset="0"/>
                    <a:cs typeface="Courier New" pitchFamily="49" charset="0"/>
                  </a:rPr>
                  <a:t>alan</a:t>
                </a:r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; </a:t>
                </a:r>
                <a:endParaRPr lang="en-US" dirty="0"/>
              </a:p>
            </p:txBody>
          </p:sp>
        </p:grpSp>
      </p:grpSp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4836357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ateCarrots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m_ateCarrots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ateCarrots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m_ateCarrots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4884399" y="-6531"/>
            <a:ext cx="425244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Constructor Basics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300938" y="1176950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getBurpsPerHr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if(</a:t>
            </a:r>
            <a:r>
              <a:rPr lang="en-US" sz="1800" b="1" dirty="0" err="1" smtClean="0">
                <a:latin typeface="Courier New" pitchFamily="49" charset="0"/>
              </a:rPr>
              <a:t>m_ate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Burpy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m_ate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6887950" y="5933344"/>
            <a:ext cx="18511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140784" y="4225152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3143" y="3366753"/>
            <a:ext cx="4137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 This is called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constructor overloading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48656" y="2167689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061169" y="4694160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</p:spTree>
    <p:extLst>
      <p:ext uri="{BB962C8B-B14F-4D97-AF65-F5344CB8AC3E}">
        <p14:creationId xmlns:p14="http://schemas.microsoft.com/office/powerpoint/2010/main" val="197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going to:</a:t>
            </a: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Product &gt; Run</a:t>
            </a:r>
          </a:p>
        </p:txBody>
      </p:sp>
      <p:pic>
        <p:nvPicPr>
          <p:cNvPr id="7" name="Picture 6" descr="Screen Shot 2019-01-02 at 7.2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942"/>
            <a:ext cx="9144000" cy="380905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 bwMode="auto">
          <a:xfrm rot="19082809">
            <a:off x="4915498" y="2050639"/>
            <a:ext cx="1524841" cy="822960"/>
          </a:xfrm>
          <a:prstGeom prst="leftArrow">
            <a:avLst>
              <a:gd name="adj1" fmla="val 43702"/>
              <a:gd name="adj2" fmla="val 610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904202" y="1605940"/>
            <a:ext cx="2128029" cy="715089"/>
          </a:xfrm>
          <a:prstGeom prst="wedgeRoundRectCallout">
            <a:avLst>
              <a:gd name="adj1" fmla="val -53789"/>
              <a:gd name="adj2" fmla="val 20745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also has shortcuts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  <a:sym typeface="Wingdings"/>
              </a:rPr>
              <a:t>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42894" y="5099073"/>
            <a:ext cx="2150251" cy="200732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7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573 0.242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9" grpId="0" animBg="1"/>
      <p:bldP spid="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also step through your program, one line at a time.</a:t>
            </a:r>
          </a:p>
          <a:p>
            <a:pPr algn="ctr"/>
            <a:endParaRPr lang="en-US" sz="2800" b="1" dirty="0">
              <a:solidFill>
                <a:srgbClr val="3333CC"/>
              </a:solidFill>
            </a:endParaRP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Let’s insert a breakpoint at line 3.</a:t>
            </a:r>
          </a:p>
        </p:txBody>
      </p:sp>
      <p:pic>
        <p:nvPicPr>
          <p:cNvPr id="4" name="Picture 3" descr="Screen Shot 2019-01-03 at 11.0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60650"/>
            <a:ext cx="50927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3035300"/>
            <a:ext cx="240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tap on the gray space next to the 3.</a:t>
            </a:r>
          </a:p>
        </p:txBody>
      </p:sp>
    </p:spTree>
    <p:extLst>
      <p:ext uri="{BB962C8B-B14F-4D97-AF65-F5344CB8AC3E}">
        <p14:creationId xmlns:p14="http://schemas.microsoft.com/office/powerpoint/2010/main" val="23136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also step through your program, one line at a time.</a:t>
            </a:r>
          </a:p>
          <a:p>
            <a:pPr algn="ctr"/>
            <a:endParaRPr lang="en-US" sz="2800" b="1" dirty="0">
              <a:solidFill>
                <a:srgbClr val="3333CC"/>
              </a:solidFill>
            </a:endParaRPr>
          </a:p>
          <a:p>
            <a:pPr algn="ctr"/>
            <a:r>
              <a:rPr lang="en-US" sz="2800" b="1" dirty="0">
                <a:solidFill>
                  <a:srgbClr val="3333CC"/>
                </a:solidFill>
              </a:rPr>
              <a:t>Let’s insert a breakpoint at line 3.</a:t>
            </a:r>
          </a:p>
        </p:txBody>
      </p:sp>
      <p:pic>
        <p:nvPicPr>
          <p:cNvPr id="7" name="Picture 6" descr="Screen Shot 2019-01-03 at 11.02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432050"/>
            <a:ext cx="5143500" cy="2273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0" y="2414242"/>
            <a:ext cx="3602647" cy="715089"/>
          </a:xfrm>
          <a:prstGeom prst="wedgeRoundRectCallout">
            <a:avLst>
              <a:gd name="adj1" fmla="val 58595"/>
              <a:gd name="adj2" fmla="val 2459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blue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on line 3 shows that our breakpoint is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" name="Picture 8" descr="Screen Shot 2019-01-03 at 11.27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83" y="4533900"/>
            <a:ext cx="4889500" cy="2324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0" y="3473464"/>
            <a:ext cx="3482805" cy="1940957"/>
          </a:xfrm>
          <a:prstGeom prst="wedgeRoundRectCallout">
            <a:avLst>
              <a:gd name="adj1" fmla="val 62489"/>
              <a:gd name="adj2" fmla="val 3483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If we click on the breakpoint again, we 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deactivate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it, but </a:t>
            </a:r>
            <a:r>
              <a:rPr lang="en-US" sz="1800" dirty="0" err="1"/>
              <a:t>Xcode</a:t>
            </a:r>
            <a:r>
              <a:rPr lang="en-US" sz="1800" dirty="0"/>
              <a:t> remembers that we had a breakpoint there and will let us turn it back on. Neat!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0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we set a breakpoint at main(), we can debug 1 line at a time.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3" y="1505648"/>
            <a:ext cx="6907427" cy="5352352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 bwMode="auto">
          <a:xfrm>
            <a:off x="5168900" y="3209724"/>
            <a:ext cx="3602647" cy="1940957"/>
          </a:xfrm>
          <a:prstGeom prst="wedgeRoundRectCallout">
            <a:avLst>
              <a:gd name="adj1" fmla="val 9610"/>
              <a:gd name="adj2" fmla="val -1037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stopped execution right after entering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main()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lang="en-US" sz="1800" dirty="0">
                <a:solidFill>
                  <a:schemeClr val="accent1"/>
                </a:solidFill>
              </a:rPr>
              <a:t>green-highlighted line</a:t>
            </a:r>
            <a:r>
              <a:rPr lang="en-US" sz="1800" dirty="0"/>
              <a:t> is the line of code that’s </a:t>
            </a:r>
            <a:r>
              <a:rPr lang="en-US" sz="1800" u="sng" dirty="0"/>
              <a:t>ABOUT</a:t>
            </a:r>
            <a:r>
              <a:rPr lang="en-US" sz="1800" dirty="0"/>
              <a:t>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400" y="1736665"/>
            <a:ext cx="18288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screenshot to the right shows what an </a:t>
            </a:r>
            <a:r>
              <a:rPr lang="en-US" sz="1800" dirty="0" err="1"/>
              <a:t>Xcode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3333CC"/>
                </a:solidFill>
              </a:rPr>
              <a:t>debugging session</a:t>
            </a:r>
            <a:r>
              <a:rPr lang="en-US" sz="1800" dirty="0"/>
              <a:t> looks like.</a:t>
            </a:r>
          </a:p>
          <a:p>
            <a:endParaRPr lang="en-US" sz="1800" dirty="0"/>
          </a:p>
          <a:p>
            <a:r>
              <a:rPr lang="en-US" sz="1800" dirty="0"/>
              <a:t>The left pane is showing </a:t>
            </a:r>
            <a:r>
              <a:rPr lang="en-US" sz="1800" dirty="0">
                <a:solidFill>
                  <a:srgbClr val="3333CC"/>
                </a:solidFill>
              </a:rPr>
              <a:t>resource usage.</a:t>
            </a:r>
          </a:p>
          <a:p>
            <a:endParaRPr lang="en-US" sz="1800" dirty="0"/>
          </a:p>
          <a:p>
            <a:r>
              <a:rPr lang="en-US" sz="1800" dirty="0"/>
              <a:t>The right pane is the </a:t>
            </a:r>
            <a:r>
              <a:rPr lang="en-US" sz="1800" dirty="0">
                <a:solidFill>
                  <a:srgbClr val="3333CC"/>
                </a:solidFill>
              </a:rPr>
              <a:t>code</a:t>
            </a:r>
            <a:r>
              <a:rPr lang="en-US" sz="1800" dirty="0"/>
              <a:t> being run.</a:t>
            </a:r>
          </a:p>
        </p:txBody>
      </p:sp>
    </p:spTree>
    <p:extLst>
      <p:ext uri="{BB962C8B-B14F-4D97-AF65-F5344CB8AC3E}">
        <p14:creationId xmlns:p14="http://schemas.microsoft.com/office/powerpoint/2010/main" val="7406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we set a breakpoint at main(), we can debug 1 line at a time.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3" y="1505648"/>
            <a:ext cx="6907427" cy="5352352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>
            <a:off x="-88900" y="3374824"/>
            <a:ext cx="3424847" cy="3166824"/>
          </a:xfrm>
          <a:prstGeom prst="wedgeRoundRectCallout">
            <a:avLst>
              <a:gd name="adj1" fmla="val 80997"/>
              <a:gd name="adj2" fmla="val 50085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ur variable “watcher” has also indicated values for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 and b variables appear to be initialized, but in C++ you can’t depend upon that to be the case.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Always assume primitive values are uninitialized.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3962400" y="3158924"/>
            <a:ext cx="3424847" cy="2553891"/>
          </a:xfrm>
          <a:prstGeom prst="wedgeRoundRectCallout">
            <a:avLst>
              <a:gd name="adj1" fmla="val 77793"/>
              <a:gd name="adj2" fmla="val 7126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window is our debug output. As we run </a:t>
            </a:r>
            <a:r>
              <a:rPr kumimoji="0" lang="en-US" sz="1800" b="1" i="0" u="none" strike="noStrike" cap="none" normalizeH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statements, we’ll see that output in this window.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“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lldb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” is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Xcode’s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command-line debugger. Ignore it for now.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4" name="Picture 3" descr="Screen Shot 2019-01-03 at 1.24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3" y="1505648"/>
            <a:ext cx="6907427" cy="5352352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3962400" y="3158924"/>
            <a:ext cx="3424847" cy="1328023"/>
          </a:xfrm>
          <a:prstGeom prst="wedgeRoundRectCallout">
            <a:avLst>
              <a:gd name="adj1" fmla="val -43836"/>
              <a:gd name="adj2" fmla="val 15828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the </a:t>
            </a:r>
            <a:r>
              <a:rPr lang="en-US" sz="1800" b="1" dirty="0">
                <a:solidFill>
                  <a:srgbClr val="3333CC"/>
                </a:solidFill>
              </a:rPr>
              <a:t>“Step Over” </a:t>
            </a:r>
            <a:r>
              <a:rPr lang="en-US" sz="1800" dirty="0"/>
              <a:t>button (more on that later). For now, just tap on that to run the current line of code.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9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6" name="Picture 5" descr="Screen Shot 2019-01-03 at 1.49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470644"/>
            <a:ext cx="6972300" cy="53873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177640" y="63396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4182453" y="3425624"/>
            <a:ext cx="3424847" cy="1328023"/>
          </a:xfrm>
          <a:prstGeom prst="wedgeRoundRectCallout">
            <a:avLst>
              <a:gd name="adj1" fmla="val -58344"/>
              <a:gd name="adj2" fmla="val 17376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Check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this out! </a:t>
            </a:r>
            <a:r>
              <a:rPr lang="en-US" sz="1800" dirty="0"/>
              <a:t>The value for </a:t>
            </a:r>
            <a:r>
              <a:rPr lang="en-US" sz="1800" b="1" dirty="0">
                <a:solidFill>
                  <a:srgbClr val="3333CC"/>
                </a:solidFill>
              </a:rPr>
              <a:t>a</a:t>
            </a:r>
            <a:r>
              <a:rPr lang="en-US" sz="1800" dirty="0"/>
              <a:t> has changed because we just executed the line of code to set </a:t>
            </a:r>
            <a:r>
              <a:rPr lang="en-US" sz="1800" b="1" dirty="0">
                <a:solidFill>
                  <a:srgbClr val="3333CC"/>
                </a:solidFill>
              </a:rPr>
              <a:t>a’s</a:t>
            </a:r>
            <a:r>
              <a:rPr lang="en-US" sz="1800" dirty="0"/>
              <a:t> value.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31153" y="3425624"/>
            <a:ext cx="3424847" cy="1021556"/>
          </a:xfrm>
          <a:prstGeom prst="wedgeRoundRectCallout">
            <a:avLst>
              <a:gd name="adj1" fmla="val 41035"/>
              <a:gd name="adj2" fmla="val 25735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hasn’t changed yet. Let’s press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button again.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pic>
        <p:nvPicPr>
          <p:cNvPr id="5" name="Picture 4" descr="Screen Shot 2019-01-03 at 4.16.4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82" y="1485900"/>
            <a:ext cx="6671568" cy="5168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342740" y="62761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0" y="3542803"/>
            <a:ext cx="3424847" cy="1940957"/>
          </a:xfrm>
          <a:prstGeom prst="wedgeRoundRectCallout">
            <a:avLst>
              <a:gd name="adj1" fmla="val 47825"/>
              <a:gd name="adj2" fmla="val 9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been updated, just as we expected!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Tap on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button again to see the </a:t>
            </a:r>
            <a:r>
              <a:rPr kumimoji="0" lang="en-US" sz="1800" b="1" i="0" u="none" strike="noStrike" cap="none" normalizeH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output.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run the current line of code.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42740" y="6276181"/>
            <a:ext cx="897695" cy="1530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solidFill>
                  <a:schemeClr val="accent1"/>
                </a:solidFill>
              </a:ln>
              <a:noFill/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" name="Picture 3" descr="Screen Shot 2019-01-03 at 4.24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63" y="1485900"/>
            <a:ext cx="6816038" cy="52705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 bwMode="auto">
          <a:xfrm>
            <a:off x="275329" y="3811242"/>
            <a:ext cx="3602647" cy="1940957"/>
          </a:xfrm>
          <a:prstGeom prst="wedgeRoundRectCallout">
            <a:avLst>
              <a:gd name="adj1" fmla="val 96609"/>
              <a:gd name="adj2" fmla="val 6603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debug output window now has the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3333CC"/>
                </a:solidFill>
                <a:effectLst/>
                <a:latin typeface="Comic Sans MS" pitchFamily="66" charset="0"/>
                <a:cs typeface="Times New Roman" pitchFamily="18" charset="0"/>
              </a:rPr>
              <a:t>cout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statement’s result</a:t>
            </a:r>
            <a:r>
              <a:rPr lang="en-US" sz="1800" dirty="0"/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BTW, this window can also be used for accepting </a:t>
            </a:r>
            <a:r>
              <a:rPr lang="en-US" sz="1800" b="1" dirty="0">
                <a:solidFill>
                  <a:srgbClr val="3333CC"/>
                </a:solidFill>
              </a:rPr>
              <a:t>user input</a:t>
            </a:r>
            <a:r>
              <a:rPr lang="en-US" sz="18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use the </a:t>
            </a:r>
            <a:r>
              <a:rPr lang="en-US" b="1" dirty="0">
                <a:solidFill>
                  <a:srgbClr val="3333CC"/>
                </a:solidFill>
              </a:rPr>
              <a:t>Watch</a:t>
            </a:r>
            <a:r>
              <a:rPr lang="en-US" dirty="0"/>
              <a:t> window to add an expression.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349500"/>
            <a:ext cx="2273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Right-Click anywhere in the </a:t>
            </a:r>
            <a:r>
              <a:rPr lang="en-US" b="1" dirty="0">
                <a:solidFill>
                  <a:srgbClr val="3333CC"/>
                </a:solidFill>
              </a:rPr>
              <a:t>Watch</a:t>
            </a:r>
            <a:r>
              <a:rPr lang="en-US" dirty="0"/>
              <a:t> window.</a:t>
            </a:r>
          </a:p>
        </p:txBody>
      </p:sp>
      <p:pic>
        <p:nvPicPr>
          <p:cNvPr id="6" name="Picture 5" descr="Screen Shot 2019-01-03 at 4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2" y="1428240"/>
            <a:ext cx="5844328" cy="2559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900" y="5194300"/>
            <a:ext cx="227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click on </a:t>
            </a:r>
            <a:r>
              <a:rPr lang="en-US" b="1" dirty="0">
                <a:solidFill>
                  <a:srgbClr val="3333CC"/>
                </a:solidFill>
              </a:rPr>
              <a:t>Add Expression</a:t>
            </a:r>
            <a:r>
              <a:rPr lang="mr-IN" b="1" dirty="0">
                <a:solidFill>
                  <a:srgbClr val="3333CC"/>
                </a:solidFill>
              </a:rPr>
              <a:t>…</a:t>
            </a:r>
            <a:endParaRPr lang="en-US" b="1" dirty="0">
              <a:solidFill>
                <a:srgbClr val="3333CC"/>
              </a:solidFill>
            </a:endParaRPr>
          </a:p>
        </p:txBody>
      </p:sp>
      <p:pic>
        <p:nvPicPr>
          <p:cNvPr id="7" name="Picture 6" descr="Screen Shot 2019-01-03 at 4.3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42" y="4238648"/>
            <a:ext cx="5902158" cy="26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Burpy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primitive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 smtClean="0">
                <a:solidFill>
                  <a:schemeClr val="tx2"/>
                </a:solidFill>
              </a:rPr>
              <a:t>carey.getBurpsPerHr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getBurpsPerHr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if(</a:t>
            </a:r>
            <a:r>
              <a:rPr lang="en-US" sz="1800" b="1" dirty="0" err="1" smtClean="0">
                <a:latin typeface="Courier New" pitchFamily="49" charset="0"/>
              </a:rPr>
              <a:t>m_ateCarrots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 smtClean="0">
                <a:latin typeface="Courier New" pitchFamily="49" charset="0"/>
              </a:rPr>
              <a:t>m_ate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Carrots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Burpy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init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primitive 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865687" y="4750926"/>
            <a:ext cx="2794417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Primitive variables include native C++ types like </a:t>
            </a:r>
            <a:r>
              <a:rPr lang="en-US" sz="1800" dirty="0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Non-primitives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Burpy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chemeClr val="tx2"/>
                </a:solidFill>
              </a:rPr>
              <a:t>etc.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="" xmlns:a16="http://schemas.microsoft.com/office/drawing/2014/main" id="{5FE795CE-28CF-4ABE-88E2-1271E2B9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54115"/>
            <a:ext cx="5305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 Basics</a:t>
            </a:r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an expression to watch</a:t>
            </a:r>
          </a:p>
        </p:txBody>
      </p:sp>
      <p:pic>
        <p:nvPicPr>
          <p:cNvPr id="5" name="Picture 4" descr="Screen Shot 2019-01-04 at 8.2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2892"/>
            <a:ext cx="9133220" cy="4150111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 bwMode="auto">
          <a:xfrm>
            <a:off x="4668754" y="4244369"/>
            <a:ext cx="3602647" cy="715089"/>
          </a:xfrm>
          <a:prstGeom prst="wedgeRoundRectCallout">
            <a:avLst>
              <a:gd name="adj1" fmla="val -77631"/>
              <a:gd name="adj2" fmla="val -21412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572464" y="1792387"/>
            <a:ext cx="1304762" cy="715089"/>
          </a:xfrm>
          <a:prstGeom prst="wedgeRoundRectCallout">
            <a:avLst>
              <a:gd name="adj1" fmla="val -88590"/>
              <a:gd name="adj2" fmla="val 19013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“Done”</a:t>
            </a:r>
          </a:p>
        </p:txBody>
      </p:sp>
    </p:spTree>
    <p:extLst>
      <p:ext uri="{BB962C8B-B14F-4D97-AF65-F5344CB8AC3E}">
        <p14:creationId xmlns:p14="http://schemas.microsoft.com/office/powerpoint/2010/main" val="469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an expression to watch</a:t>
            </a:r>
          </a:p>
        </p:txBody>
      </p:sp>
      <p:pic>
        <p:nvPicPr>
          <p:cNvPr id="6" name="Picture 5" descr="Screen Shot 2019-01-04 at 8.3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1" y="1723604"/>
            <a:ext cx="6703778" cy="5134396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 bwMode="auto">
          <a:xfrm>
            <a:off x="4470400" y="4701144"/>
            <a:ext cx="3602647" cy="1328023"/>
          </a:xfrm>
          <a:prstGeom prst="wedgeRoundRectCallout">
            <a:avLst>
              <a:gd name="adj1" fmla="val -40313"/>
              <a:gd name="adj2" fmla="val -107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expression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the “watch” window!</a:t>
            </a:r>
          </a:p>
        </p:txBody>
      </p:sp>
    </p:spTree>
    <p:extLst>
      <p:ext uri="{BB962C8B-B14F-4D97-AF65-F5344CB8AC3E}">
        <p14:creationId xmlns:p14="http://schemas.microsoft.com/office/powerpoint/2010/main" val="11806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1353" y="1040276"/>
            <a:ext cx="4101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revisit the “Step Over” button. Note the other button right next to it.</a:t>
            </a:r>
          </a:p>
        </p:txBody>
      </p:sp>
      <p:pic>
        <p:nvPicPr>
          <p:cNvPr id="4" name="Picture 3" descr="Screen Shot 2019-01-04 at 1.2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4" y="4330396"/>
            <a:ext cx="8193042" cy="13655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6009135" y="4635288"/>
            <a:ext cx="825541" cy="822530"/>
          </a:xfrm>
          <a:prstGeom prst="ellipse">
            <a:avLst/>
          </a:prstGeom>
          <a:noFill/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599061" y="2784671"/>
            <a:ext cx="2435283" cy="715089"/>
          </a:xfrm>
          <a:prstGeom prst="wedgeRoundRectCallout">
            <a:avLst>
              <a:gd name="adj1" fmla="val -50002"/>
              <a:gd name="adj2" fmla="val 21498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is the </a:t>
            </a:r>
            <a:r>
              <a:rPr lang="en-US" sz="1800" b="1" dirty="0"/>
              <a:t>“Step Into” </a:t>
            </a:r>
            <a:r>
              <a:rPr lang="en-US" sz="1800" dirty="0"/>
              <a:t>button.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3753" y="2462797"/>
            <a:ext cx="4101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“Step Over” and “Step Into” buttons do slightly different things. Let’s see an example.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4341574" y="4669842"/>
            <a:ext cx="825541" cy="822530"/>
          </a:xfrm>
          <a:prstGeom prst="ellipse">
            <a:avLst/>
          </a:prstGeom>
          <a:noFill/>
          <a:ln w="539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1055896" y="2203805"/>
            <a:ext cx="2435283" cy="1328023"/>
          </a:xfrm>
          <a:prstGeom prst="wedgeRoundRectCallout">
            <a:avLst>
              <a:gd name="adj1" fmla="val 90862"/>
              <a:gd name="adj2" fmla="val 14385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is the </a:t>
            </a:r>
            <a:r>
              <a:rPr lang="en-US" sz="1800" b="1" dirty="0"/>
              <a:t>“Step Over” </a:t>
            </a:r>
            <a:r>
              <a:rPr lang="en-US" sz="1800" dirty="0"/>
              <a:t>button (the button we have been using so far).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6" grpId="0" animBg="1"/>
      <p:bldP spid="16" grpId="1" animBg="1"/>
      <p:bldP spid="17" grpId="0"/>
      <p:bldP spid="18" grpId="0" animBg="1"/>
      <p:bldP spid="18" grpId="1" animBg="1"/>
      <p:bldP spid="19" grpId="0" animBg="1"/>
      <p:bldP spid="19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2945516" y="3899373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</a:p>
        </p:txBody>
      </p:sp>
    </p:spTree>
    <p:extLst>
      <p:ext uri="{BB962C8B-B14F-4D97-AF65-F5344CB8AC3E}">
        <p14:creationId xmlns:p14="http://schemas.microsoft.com/office/powerpoint/2010/main" val="37194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2945516" y="3899373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Over”</a:t>
            </a:r>
          </a:p>
        </p:txBody>
      </p:sp>
      <p:pic>
        <p:nvPicPr>
          <p:cNvPr id="12" name="Picture 11" descr="Screen Shot 2019-01-04 at 3.01.0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9" y="996696"/>
            <a:ext cx="7370923" cy="5861304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 bwMode="auto">
          <a:xfrm>
            <a:off x="4648603" y="1328596"/>
            <a:ext cx="3602647" cy="1021556"/>
          </a:xfrm>
          <a:prstGeom prst="wedgeRoundRectCallout">
            <a:avLst>
              <a:gd name="adj1" fmla="val -7434"/>
              <a:gd name="adj2" fmla="val 127635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</a:t>
            </a:r>
            <a:r>
              <a:rPr lang="en-US" sz="1800" dirty="0" err="1"/>
              <a:t>Xcode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584104" y="4286752"/>
            <a:ext cx="3602647" cy="715089"/>
          </a:xfrm>
          <a:prstGeom prst="wedgeRoundRectCallout">
            <a:avLst>
              <a:gd name="adj1" fmla="val -2771"/>
              <a:gd name="adj2" fmla="val -2074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2" grpId="1" animBg="1"/>
      <p:bldP spid="7" grpId="0" animBg="1"/>
      <p:bldP spid="7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77131"/>
            <a:ext cx="281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“Step Over”</a:t>
            </a:r>
            <a:r>
              <a:rPr lang="en-US" dirty="0"/>
              <a:t> while on a function call line, </a:t>
            </a:r>
            <a:r>
              <a:rPr lang="en-US" dirty="0" err="1"/>
              <a:t>Xcode</a:t>
            </a:r>
            <a:r>
              <a:rPr lang="en-US" dirty="0"/>
              <a:t> will run the entire function in one step. You won’t be able to trace line-by-line through it.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“Step Over”</a:t>
            </a:r>
            <a:r>
              <a:rPr lang="en-US" dirty="0"/>
              <a:t> lets you quickly run a line of code without delving into the details.</a:t>
            </a:r>
          </a:p>
        </p:txBody>
      </p:sp>
      <p:pic>
        <p:nvPicPr>
          <p:cNvPr id="15" name="Picture 14" descr="Screen Shot 2019-01-04 at 3.01.0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67" y="1492720"/>
            <a:ext cx="6372532" cy="50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3268" y="1027545"/>
            <a:ext cx="5603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restart the debugger and use the </a:t>
            </a:r>
            <a:r>
              <a:rPr lang="en-US" b="1" dirty="0"/>
              <a:t>“Step Into”</a:t>
            </a:r>
            <a:r>
              <a:rPr lang="en-US" dirty="0"/>
              <a:t> button instead of </a:t>
            </a:r>
            <a:r>
              <a:rPr lang="en-US" b="1" dirty="0"/>
              <a:t>“Step Over”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665" y="197868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tap on the </a:t>
            </a:r>
            <a:r>
              <a:rPr lang="en-US" b="1" dirty="0"/>
              <a:t>Stop</a:t>
            </a:r>
            <a:r>
              <a:rPr lang="en-US" dirty="0"/>
              <a:t> button to stop the current debugging session.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46" y="4592759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tap on the </a:t>
            </a:r>
            <a:r>
              <a:rPr lang="en-US" b="1" dirty="0"/>
              <a:t>Run</a:t>
            </a:r>
            <a:r>
              <a:rPr lang="en-US" dirty="0"/>
              <a:t> button to re-build and run the code.</a:t>
            </a:r>
          </a:p>
        </p:txBody>
      </p:sp>
      <p:pic>
        <p:nvPicPr>
          <p:cNvPr id="4" name="Picture 3" descr="Screen Shot 2019-01-04 at 3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50900"/>
            <a:ext cx="6210300" cy="762000"/>
          </a:xfrm>
          <a:prstGeom prst="rect">
            <a:avLst/>
          </a:prstGeom>
        </p:spPr>
      </p:pic>
      <p:pic>
        <p:nvPicPr>
          <p:cNvPr id="10" name="Picture 9" descr="Screen Shot 2019-01-04 at 3.15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706229"/>
            <a:ext cx="6210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1-04 at 1.45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4" y="995146"/>
            <a:ext cx="7347803" cy="586285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3181195" y="3899374"/>
            <a:ext cx="1686845" cy="1561212"/>
          </a:xfrm>
          <a:prstGeom prst="rightArrow">
            <a:avLst>
              <a:gd name="adj1" fmla="val 50000"/>
              <a:gd name="adj2" fmla="val 491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“Step Into”</a:t>
            </a:r>
          </a:p>
        </p:txBody>
      </p:sp>
    </p:spTree>
    <p:extLst>
      <p:ext uri="{BB962C8B-B14F-4D97-AF65-F5344CB8AC3E}">
        <p14:creationId xmlns:p14="http://schemas.microsoft.com/office/powerpoint/2010/main" val="14869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1-04 at 3.2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441"/>
            <a:ext cx="9144000" cy="58605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065691" y="4578555"/>
            <a:ext cx="3602647" cy="1634490"/>
          </a:xfrm>
          <a:prstGeom prst="wedgeRoundRectCallout">
            <a:avLst>
              <a:gd name="adj1" fmla="val -116096"/>
              <a:gd name="adj2" fmla="val -19922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lang="en-US" sz="1800" dirty="0">
                <a:solidFill>
                  <a:srgbClr val="FF0000"/>
                </a:solidFill>
              </a:rPr>
              <a:t>“Step Over” or “Step Into”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0" y="4377415"/>
            <a:ext cx="3602647" cy="1940957"/>
          </a:xfrm>
          <a:prstGeom prst="wedgeRoundRectCallout">
            <a:avLst>
              <a:gd name="adj1" fmla="val 43088"/>
              <a:gd name="adj2" fmla="val 67300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If you ever want to stop debugging line-by-line and just let your program run normally, then tap on this guy!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effectLst/>
              </a:rPr>
              <a:t>This is the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2D2DB9"/>
                </a:solidFill>
                <a:effectLst/>
              </a:rPr>
              <a:t>“Continue”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</a:rPr>
              <a:t> button.</a:t>
            </a:r>
          </a:p>
        </p:txBody>
      </p:sp>
    </p:spTree>
    <p:extLst>
      <p:ext uri="{BB962C8B-B14F-4D97-AF65-F5344CB8AC3E}">
        <p14:creationId xmlns:p14="http://schemas.microsoft.com/office/powerpoint/2010/main" val="25760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450" y="1243933"/>
            <a:ext cx="2841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 note on breakpoints:</a:t>
            </a:r>
          </a:p>
          <a:p>
            <a:endParaRPr lang="en-US" dirty="0"/>
          </a:p>
          <a:p>
            <a:r>
              <a:rPr lang="en-US" dirty="0"/>
              <a:t>We already used breakpoints in our debugging examples, but there’s 1 case where you </a:t>
            </a:r>
            <a:r>
              <a:rPr lang="en-US" b="1" u="sng" dirty="0">
                <a:solidFill>
                  <a:srgbClr val="FF0000"/>
                </a:solidFill>
              </a:rPr>
              <a:t>really</a:t>
            </a:r>
            <a:r>
              <a:rPr lang="en-US" dirty="0"/>
              <a:t> want to use them.</a:t>
            </a:r>
          </a:p>
        </p:txBody>
      </p:sp>
      <p:pic>
        <p:nvPicPr>
          <p:cNvPr id="7" name="Picture 6" descr="Screen Shot 2019-01-04 at 3.3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98" y="1558191"/>
            <a:ext cx="5907201" cy="2869532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 bwMode="auto">
          <a:xfrm>
            <a:off x="4908572" y="4866623"/>
            <a:ext cx="3602647" cy="715089"/>
          </a:xfrm>
          <a:prstGeom prst="wedgeRoundRectCallout">
            <a:avLst>
              <a:gd name="adj1" fmla="val -77935"/>
              <a:gd name="adj2" fmla="val -227608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What if I want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to start debugging at this line?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2655" y="4940460"/>
            <a:ext cx="3602647" cy="1021556"/>
          </a:xfrm>
          <a:prstGeom prst="wedgeRoundRectCallout">
            <a:avLst>
              <a:gd name="adj1" fmla="val 51085"/>
              <a:gd name="adj2" fmla="val -2681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 I </a:t>
            </a:r>
            <a:r>
              <a:rPr lang="en-US" sz="1800" dirty="0"/>
              <a:t>really need to step through this for loop?! That would take years!!!!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91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748402"/>
            <a:ext cx="1537600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6548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/>
              <a:t>Burpy</a:t>
            </a:r>
            <a:r>
              <a:rPr lang="en-US" sz="2400" dirty="0" smtClean="0"/>
              <a:t>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469344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/>
              <a:t>Burpy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205649"/>
            <a:ext cx="5048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/>
              <a:t>Burpy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Burpy</a:t>
            </a:r>
            <a:r>
              <a:rPr lang="en-US" sz="2400" dirty="0" smtClean="0"/>
              <a:t>(1,false</a:t>
            </a:r>
            <a:r>
              <a:rPr lang="en-US" sz="2400" dirty="0"/>
              <a:t>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65398" y="5948650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/>
              <a:t>Burpy</a:t>
            </a:r>
            <a:r>
              <a:rPr lang="en-US" sz="2400" dirty="0" smtClean="0"/>
              <a:t>  </a:t>
            </a:r>
            <a:r>
              <a:rPr lang="en-US" sz="2400" dirty="0"/>
              <a:t>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99542" y="176902"/>
            <a:ext cx="3372570" cy="1143000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160154"/>
                <a:gd name="adj2" fmla="val 88185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96701"/>
                <a:gd name="adj2" fmla="val 811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5595138" y="1397266"/>
            <a:ext cx="3476974" cy="1438528"/>
          </a:xfrm>
          <a:prstGeom prst="wedgeRoundRectCallout">
            <a:avLst>
              <a:gd name="adj1" fmla="val -129903"/>
              <a:gd name="adj2" fmla="val 397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5595138" y="3093608"/>
            <a:ext cx="3436719" cy="1351069"/>
          </a:xfrm>
          <a:prstGeom prst="wedgeRoundRectCallout">
            <a:avLst>
              <a:gd name="adj1" fmla="val -59493"/>
              <a:gd name="adj2" fmla="val -3340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4177386" y="5967836"/>
            <a:ext cx="4661814" cy="805213"/>
          </a:xfrm>
          <a:prstGeom prst="wedgeRoundRectCallout">
            <a:avLst>
              <a:gd name="adj1" fmla="val -71282"/>
              <a:gd name="adj2" fmla="val -21888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="" xmlns:a16="http://schemas.microsoft.com/office/drawing/2014/main" id="{A08E0229-2F0C-4D98-A30D-58ADF6E6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4" y="3996231"/>
            <a:ext cx="35445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=0; </a:t>
            </a:r>
            <a:r>
              <a:rPr lang="en-US" sz="2400" dirty="0" err="1"/>
              <a:t>i</a:t>
            </a:r>
            <a:r>
              <a:rPr lang="en-US" sz="2400" dirty="0"/>
              <a:t> &lt; 10; ++</a:t>
            </a:r>
            <a:r>
              <a:rPr lang="en-US" sz="2400" dirty="0" err="1"/>
              <a:t>i</a:t>
            </a:r>
            <a:r>
              <a:rPr lang="en-US" sz="2400" dirty="0"/>
              <a:t>) {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 err="1" smtClean="0"/>
              <a:t>Burpy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temp;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/>
              <a:t>...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="" xmlns:a16="http://schemas.microsoft.com/office/drawing/2014/main" id="{A3D09A1E-668E-4A45-B27B-8569452D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481" y="4546506"/>
            <a:ext cx="3436719" cy="1351069"/>
          </a:xfrm>
          <a:prstGeom prst="wedgeRoundRectCallout">
            <a:avLst>
              <a:gd name="adj1" fmla="val -122517"/>
              <a:gd name="adj2" fmla="val -438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 variable is declared </a:t>
            </a:r>
            <a:r>
              <a:rPr lang="en-US" dirty="0">
                <a:solidFill>
                  <a:srgbClr val="C00000"/>
                </a:solidFill>
              </a:rPr>
              <a:t>in a loop</a:t>
            </a:r>
            <a:r>
              <a:rPr lang="en-US" dirty="0">
                <a:solidFill>
                  <a:schemeClr val="tx2"/>
                </a:solidFill>
              </a:rPr>
              <a:t>, it is newly constructed during </a:t>
            </a:r>
            <a:r>
              <a:rPr lang="en-US" dirty="0">
                <a:solidFill>
                  <a:srgbClr val="C00000"/>
                </a:solidFill>
              </a:rPr>
              <a:t>EVERY iteration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  <p:bldP spid="14" grpId="0" autoUpdateAnimBg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" name="Picture 2" descr="skeleton_computer-2000x12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1"/>
            <a:ext cx="9144000" cy="5486400"/>
          </a:xfrm>
          <a:prstGeom prst="rect">
            <a:avLst/>
          </a:prstGeom>
        </p:spPr>
      </p:pic>
      <p:pic>
        <p:nvPicPr>
          <p:cNvPr id="8" name="Picture 7" descr="no_symbo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57" y="1464970"/>
            <a:ext cx="4712139" cy="47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 with </a:t>
            </a:r>
            <a:r>
              <a:rPr lang="en-US" sz="3600" dirty="0" err="1">
                <a:solidFill>
                  <a:schemeClr val="tx2"/>
                </a:solidFill>
              </a:rPr>
              <a:t>Xcode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584" y="1793882"/>
            <a:ext cx="3142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Just add a breakpoint!</a:t>
            </a:r>
          </a:p>
        </p:txBody>
      </p:sp>
      <p:pic>
        <p:nvPicPr>
          <p:cNvPr id="3" name="Picture 2" descr="Screen Shot 2019-01-04 at 3.4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56" y="1356642"/>
            <a:ext cx="5373143" cy="2927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119" y="4421054"/>
            <a:ext cx="3142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After pressing </a:t>
            </a:r>
            <a:r>
              <a:rPr lang="en-US" sz="3200" b="1" dirty="0"/>
              <a:t>Run</a:t>
            </a:r>
            <a:r>
              <a:rPr lang="en-US" sz="3200" dirty="0"/>
              <a:t>, </a:t>
            </a:r>
            <a:r>
              <a:rPr lang="en-US" sz="3200" dirty="0" err="1"/>
              <a:t>Xcode</a:t>
            </a:r>
            <a:r>
              <a:rPr lang="en-US" sz="3200" dirty="0"/>
              <a:t> will stop at that line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4" name="Picture 3" descr="Screen Shot 2019-01-04 at 3.47.5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49" y="4713852"/>
            <a:ext cx="5372151" cy="214414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4262283" y="4115536"/>
            <a:ext cx="3602647" cy="715089"/>
          </a:xfrm>
          <a:prstGeom prst="wedgeRoundRectCallout">
            <a:avLst>
              <a:gd name="adj1" fmla="val 5656"/>
              <a:gd name="adj2" fmla="val 17500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printing out a million </a:t>
            </a:r>
            <a:r>
              <a:rPr lang="en-US" sz="1800" dirty="0"/>
              <a:t>of these lines </a:t>
            </a:r>
            <a:r>
              <a:rPr lang="en-US" sz="1800" dirty="0">
                <a:sym typeface="Wingdings"/>
              </a:rPr>
              <a:t>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25519" y="5708999"/>
            <a:ext cx="3312593" cy="15712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2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0" grpId="1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how to use the debugger!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 can drastically speed up the </a:t>
            </a:r>
            <a:br>
              <a:rPr lang="en-US" sz="2400" dirty="0"/>
            </a:br>
            <a:r>
              <a:rPr lang="en-US" sz="2400" dirty="0"/>
              <a:t>programming process!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means less frustration</a:t>
            </a:r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time doing 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“I’m cool!”;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now </a:t>
            </a:r>
            <a:r>
              <a:rPr lang="en-US" sz="2400"/>
              <a:t>it’s time for…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out what the obfuscated C program does!</a:t>
            </a:r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7" y="3323493"/>
            <a:ext cx="4458465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47018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Burpy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for our class…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945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Burpy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822746" y="2807148"/>
            <a:ext cx="4226167" cy="1799656"/>
          </a:xfrm>
          <a:prstGeom prst="wedgeRoundRectCallout">
            <a:avLst>
              <a:gd name="adj1" fmla="val -150093"/>
              <a:gd name="adj2" fmla="val 33350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9279C8F-891F-4C99-88D1-FD5E23277155}"/>
              </a:ext>
            </a:extLst>
          </p:cNvPr>
          <p:cNvSpPr/>
          <p:nvPr/>
        </p:nvSpPr>
        <p:spPr>
          <a:xfrm>
            <a:off x="250746" y="483053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230E7A-7A91-4A2A-848C-47276A5C8BB1}"/>
              </a:ext>
            </a:extLst>
          </p:cNvPr>
          <p:cNvSpPr/>
          <p:nvPr/>
        </p:nvSpPr>
        <p:spPr>
          <a:xfrm>
            <a:off x="390941" y="48888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=0;i &lt; 5;++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“burp!\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n”;</a:t>
            </a:r>
            <a:endParaRPr lang="en-US" dirty="0"/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805794" y="4654429"/>
            <a:ext cx="4226167" cy="2127739"/>
          </a:xfrm>
          <a:prstGeom prst="wedgeRoundRectCallout">
            <a:avLst>
              <a:gd name="adj1" fmla="val -125954"/>
              <a:gd name="adj2" fmla="val -59618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3" name="AutoShape 97">
            <a:extLst>
              <a:ext uri="{FF2B5EF4-FFF2-40B4-BE49-F238E27FC236}">
                <a16:creationId xmlns="" xmlns:a16="http://schemas.microsoft.com/office/drawing/2014/main" id="{58EC762D-A65A-425C-9B4E-1DE4E603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012" y="2969988"/>
            <a:ext cx="4470188" cy="1107027"/>
          </a:xfrm>
          <a:prstGeom prst="wedgeRoundRectCallout">
            <a:avLst>
              <a:gd name="adj1" fmla="val -106530"/>
              <a:gd name="adj2" fmla="val 73375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200" dirty="0"/>
              <a:t/>
            </a:r>
            <a:br>
              <a:rPr lang="en-US" sz="12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have</a:t>
            </a:r>
            <a:r>
              <a:rPr lang="en-US" sz="2400" dirty="0"/>
              <a:t> any 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7" name="AutoShape 97">
            <a:extLst>
              <a:ext uri="{FF2B5EF4-FFF2-40B4-BE49-F238E27FC236}">
                <a16:creationId xmlns="" xmlns:a16="http://schemas.microsoft.com/office/drawing/2014/main" id="{9B21F537-0CCC-4416-9DF7-C12B7004E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163" y="5628448"/>
            <a:ext cx="4470188" cy="1099027"/>
          </a:xfrm>
          <a:prstGeom prst="wedgeRoundRectCallout">
            <a:avLst>
              <a:gd name="adj1" fmla="val -131034"/>
              <a:gd name="adj2" fmla="val -551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600" dirty="0"/>
              <a:t/>
            </a:r>
            <a:br>
              <a:rPr lang="en-US" sz="6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return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/>
              <a:t> either.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2" grpId="0"/>
      <p:bldP spid="2" grpId="1"/>
      <p:bldP spid="15" grpId="0"/>
      <p:bldP spid="18" grpId="0" animBg="1"/>
      <p:bldP spid="18" grpId="1" animBg="1"/>
      <p:bldP spid="13" grpId="0" animBg="1"/>
      <p:bldP spid="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r>
              <a:rPr lang="en-US" sz="1000" dirty="0"/>
              <a:t/>
            </a:r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Burp(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Burped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Burp(20,5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Burp(5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Burp();     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Burp(,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41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197376" cy="415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>
                <a:solidFill>
                  <a:schemeClr val="accent2"/>
                </a:solidFill>
              </a:rPr>
              <a:t>Quadratic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second-order quadratic equation, e.g.: </a:t>
            </a:r>
            <a:r>
              <a:rPr lang="en-US" sz="2400" dirty="0">
                <a:solidFill>
                  <a:srgbClr val="6600CC"/>
                </a:solidFill>
              </a:rPr>
              <a:t>4x</a:t>
            </a:r>
            <a:r>
              <a:rPr lang="en-US" sz="2400" baseline="30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+3x+5</a:t>
            </a: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Quadratic object, you pass in the</a:t>
            </a:r>
            <a:br>
              <a:rPr lang="en-US" sz="2400" dirty="0"/>
            </a:br>
            <a:r>
              <a:rPr lang="en-US" sz="2400" dirty="0"/>
              <a:t>three coefficients (e.g., </a:t>
            </a:r>
            <a:r>
              <a:rPr lang="en-US" sz="2400" dirty="0">
                <a:solidFill>
                  <a:srgbClr val="6600CC"/>
                </a:solidFill>
              </a:rPr>
              <a:t>4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6600CC"/>
                </a:solidFill>
              </a:rPr>
              <a:t>3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6600CC"/>
                </a:solidFill>
              </a:rPr>
              <a:t>5</a:t>
            </a:r>
            <a:r>
              <a:rPr lang="en-US" sz="2400" dirty="0"/>
              <a:t>) for the equation.</a:t>
            </a:r>
          </a:p>
          <a:p>
            <a:endParaRPr lang="en-US" sz="2400" dirty="0"/>
          </a:p>
          <a:p>
            <a:r>
              <a:rPr lang="en-US" sz="2400" dirty="0"/>
              <a:t>The class also has an </a:t>
            </a:r>
            <a:r>
              <a:rPr lang="en-US" sz="2400" dirty="0">
                <a:solidFill>
                  <a:schemeClr val="accent2"/>
                </a:solidFill>
              </a:rPr>
              <a:t>evaluate</a:t>
            </a:r>
            <a:r>
              <a:rPr lang="en-US" sz="2400" dirty="0"/>
              <a:t> method which allows you </a:t>
            </a:r>
            <a:br>
              <a:rPr lang="en-US" sz="2400" dirty="0"/>
            </a:br>
            <a:r>
              <a:rPr lang="en-US" sz="2400" dirty="0"/>
              <a:t>pass in a value for x. The function will return the value </a:t>
            </a:r>
            <a:br>
              <a:rPr lang="en-US" sz="2400" dirty="0"/>
            </a:br>
            <a:r>
              <a:rPr lang="en-US" sz="2400" dirty="0"/>
              <a:t>of f(x).</a:t>
            </a:r>
          </a:p>
          <a:p>
            <a:endParaRPr lang="en-US" sz="2400" dirty="0"/>
          </a:p>
          <a:p>
            <a:r>
              <a:rPr lang="en-US" sz="2400" dirty="0"/>
              <a:t>The class has a </a:t>
            </a:r>
            <a:r>
              <a:rPr lang="en-US" sz="2400" dirty="0">
                <a:solidFill>
                  <a:schemeClr val="accent2"/>
                </a:solidFill>
              </a:rPr>
              <a:t>destructor</a:t>
            </a:r>
            <a:r>
              <a:rPr lang="en-US" sz="2400" dirty="0"/>
              <a:t> which prints out “</a:t>
            </a:r>
            <a:r>
              <a:rPr lang="en-US" sz="2400" dirty="0">
                <a:solidFill>
                  <a:srgbClr val="6600CC"/>
                </a:solidFill>
              </a:rPr>
              <a:t>goodbye</a:t>
            </a:r>
            <a:r>
              <a:rPr lang="en-US" sz="24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6314160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112884</TotalTime>
  <Words>10162</Words>
  <Application>Microsoft Office PowerPoint</Application>
  <PresentationFormat>On-screen Show (4:3)</PresentationFormat>
  <Paragraphs>2673</Paragraphs>
  <Slides>100</Slides>
  <Notes>56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Algerian</vt:lpstr>
      <vt:lpstr>Comic Sans MS</vt:lpstr>
      <vt:lpstr>Courier New</vt:lpstr>
      <vt:lpstr>Impact</vt:lpstr>
      <vt:lpstr>Times New Roman</vt:lpstr>
      <vt:lpstr>Wingdings</vt:lpstr>
      <vt:lpstr>Default Design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Constructors are Called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Multi-level Composition Construction/Destruction</vt:lpstr>
      <vt:lpstr>Back to Auto-generated Constructors and Destructors</vt:lpstr>
      <vt:lpstr>Back to Auto-generated Constructors and Destructors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PowerPoint Presentation</vt:lpstr>
      <vt:lpstr>A Few Final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 with Xcode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  <vt:lpstr>Class Challenge</vt:lpstr>
      <vt:lpstr>Challenge #1</vt:lpstr>
      <vt:lpstr>Challenge #2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Microsoft account</cp:lastModifiedBy>
  <cp:revision>2256</cp:revision>
  <dcterms:created xsi:type="dcterms:W3CDTF">2003-01-04T20:10:16Z</dcterms:created>
  <dcterms:modified xsi:type="dcterms:W3CDTF">2024-02-02T08:18:59Z</dcterms:modified>
</cp:coreProperties>
</file>